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5.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303" r:id="rId3"/>
    <p:sldId id="302" r:id="rId4"/>
    <p:sldId id="283" r:id="rId5"/>
    <p:sldId id="284" r:id="rId6"/>
    <p:sldId id="285" r:id="rId7"/>
    <p:sldId id="286" r:id="rId8"/>
    <p:sldId id="287" r:id="rId9"/>
    <p:sldId id="265" r:id="rId10"/>
    <p:sldId id="288" r:id="rId11"/>
    <p:sldId id="289" r:id="rId12"/>
    <p:sldId id="290" r:id="rId13"/>
    <p:sldId id="291" r:id="rId14"/>
    <p:sldId id="292" r:id="rId15"/>
    <p:sldId id="293" r:id="rId16"/>
    <p:sldId id="270" r:id="rId17"/>
    <p:sldId id="294" r:id="rId18"/>
    <p:sldId id="295" r:id="rId19"/>
    <p:sldId id="296" r:id="rId20"/>
    <p:sldId id="297" r:id="rId21"/>
    <p:sldId id="298" r:id="rId22"/>
    <p:sldId id="299" r:id="rId23"/>
    <p:sldId id="300" r:id="rId24"/>
    <p:sldId id="301" r:id="rId25"/>
    <p:sldId id="30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64"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anagiotis\Desktop\evaluation-ariadni\HEAD%20TEACHER'S%20LESSON%20OBSERTVATION%20FORM.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15.xml"/></Relationships>
</file>

<file path=ppt/charts/_rels/chart2.xml.rels><?xml version="1.0" encoding="UTF-8" standalone="yes"?>
<Relationships xmlns="http://schemas.openxmlformats.org/package/2006/relationships"><Relationship Id="rId2" Type="http://schemas.openxmlformats.org/officeDocument/2006/relationships/oleObject" Target="file:///C:\Users\Panagiotis\Desktop\&#914;&#953;&#946;&#955;&#943;&#959;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Panagiotis\Desktop\&#914;&#953;&#946;&#955;&#943;&#959;1.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Panagiotis\Desktop\&#914;&#953;&#946;&#955;&#943;&#959;1.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Panagiotis\Desktop\&#914;&#953;&#946;&#955;&#943;&#959;1.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Panagiotis\Desktop\&#914;&#953;&#946;&#955;&#943;&#959;1.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Panagiotis\Desktop\&#914;&#953;&#946;&#955;&#943;&#959;1.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Panagiotis\Desktop\PUPILS%20IMPACT%20EVALUATION%20FORM.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teaching</a:t>
            </a:r>
            <a:r>
              <a:rPr lang="en-US" baseline="0"/>
              <a:t> methods</a:t>
            </a:r>
            <a:endParaRPr lang="el-GR"/>
          </a:p>
        </c:rich>
      </c:tx>
      <c:layout/>
    </c:title>
    <c:plotArea>
      <c:layout/>
      <c:barChart>
        <c:barDir val="col"/>
        <c:grouping val="clustered"/>
        <c:ser>
          <c:idx val="0"/>
          <c:order val="0"/>
          <c:cat>
            <c:strRef>
              <c:f>Φύλλο1!$A$2:$A$5</c:f>
              <c:strCache>
                <c:ptCount val="4"/>
                <c:pt idx="0">
                  <c:v>webquest</c:v>
                </c:pt>
                <c:pt idx="1">
                  <c:v>project- based learning</c:v>
                </c:pt>
                <c:pt idx="2">
                  <c:v>learning by teaching</c:v>
                </c:pt>
                <c:pt idx="3">
                  <c:v>peer learning</c:v>
                </c:pt>
              </c:strCache>
            </c:strRef>
          </c:cat>
          <c:val>
            <c:numRef>
              <c:f>Φύλλο1!$B$2:$B$5</c:f>
              <c:numCache>
                <c:formatCode>General</c:formatCode>
                <c:ptCount val="4"/>
                <c:pt idx="0">
                  <c:v>4</c:v>
                </c:pt>
                <c:pt idx="1">
                  <c:v>8</c:v>
                </c:pt>
                <c:pt idx="2">
                  <c:v>3</c:v>
                </c:pt>
                <c:pt idx="3">
                  <c:v>7</c:v>
                </c:pt>
              </c:numCache>
            </c:numRef>
          </c:val>
        </c:ser>
        <c:axId val="118982528"/>
        <c:axId val="118984064"/>
      </c:barChart>
      <c:catAx>
        <c:axId val="118982528"/>
        <c:scaling>
          <c:orientation val="minMax"/>
        </c:scaling>
        <c:axPos val="b"/>
        <c:numFmt formatCode="General" sourceLinked="1"/>
        <c:tickLblPos val="nextTo"/>
        <c:crossAx val="118984064"/>
        <c:crosses val="autoZero"/>
        <c:auto val="1"/>
        <c:lblAlgn val="ctr"/>
        <c:lblOffset val="100"/>
      </c:catAx>
      <c:valAx>
        <c:axId val="118984064"/>
        <c:scaling>
          <c:orientation val="minMax"/>
        </c:scaling>
        <c:axPos val="l"/>
        <c:majorGridlines/>
        <c:numFmt formatCode="General" sourceLinked="1"/>
        <c:tickLblPos val="nextTo"/>
        <c:crossAx val="118982528"/>
        <c:crosses val="autoZero"/>
        <c:crossBetween val="between"/>
      </c:valAx>
      <c:spPr>
        <a:noFill/>
        <a:ln w="25400">
          <a:noFill/>
        </a:ln>
      </c:spPr>
    </c:plotArea>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COOPERATION</a:t>
            </a:r>
            <a:endParaRPr lang="el-GR"/>
          </a:p>
        </c:rich>
      </c:tx>
      <c:layout/>
    </c:title>
    <c:plotArea>
      <c:layout/>
      <c:barChart>
        <c:barDir val="col"/>
        <c:grouping val="clustered"/>
        <c:ser>
          <c:idx val="0"/>
          <c:order val="0"/>
          <c:cat>
            <c:strRef>
              <c:f>Φύλλο3!$A$1:$A$4</c:f>
              <c:strCache>
                <c:ptCount val="4"/>
                <c:pt idx="0">
                  <c:v>NO</c:v>
                </c:pt>
                <c:pt idx="1">
                  <c:v>A LITTLE</c:v>
                </c:pt>
                <c:pt idx="2">
                  <c:v>MOSTLY</c:v>
                </c:pt>
                <c:pt idx="3">
                  <c:v>YES </c:v>
                </c:pt>
              </c:strCache>
            </c:strRef>
          </c:cat>
          <c:val>
            <c:numRef>
              <c:f>Φύλλο3!$B$1:$B$4</c:f>
              <c:numCache>
                <c:formatCode>General</c:formatCode>
                <c:ptCount val="4"/>
                <c:pt idx="0">
                  <c:v>1</c:v>
                </c:pt>
                <c:pt idx="2">
                  <c:v>9</c:v>
                </c:pt>
                <c:pt idx="3">
                  <c:v>12</c:v>
                </c:pt>
              </c:numCache>
            </c:numRef>
          </c:val>
        </c:ser>
        <c:axId val="124723968"/>
        <c:axId val="124725504"/>
      </c:barChart>
      <c:catAx>
        <c:axId val="124723968"/>
        <c:scaling>
          <c:orientation val="minMax"/>
        </c:scaling>
        <c:axPos val="b"/>
        <c:tickLblPos val="nextTo"/>
        <c:crossAx val="124725504"/>
        <c:crosses val="autoZero"/>
        <c:auto val="1"/>
        <c:lblAlgn val="ctr"/>
        <c:lblOffset val="100"/>
      </c:catAx>
      <c:valAx>
        <c:axId val="124725504"/>
        <c:scaling>
          <c:orientation val="minMax"/>
        </c:scaling>
        <c:axPos val="l"/>
        <c:majorGridlines/>
        <c:numFmt formatCode="General" sourceLinked="1"/>
        <c:tickLblPos val="nextTo"/>
        <c:crossAx val="124723968"/>
        <c:crosses val="autoZero"/>
        <c:crossBetween val="between"/>
      </c:valAx>
    </c:plotArea>
    <c:legend>
      <c:legendPos val="r"/>
      <c:layout/>
    </c:legend>
    <c:plotVisOnly val="1"/>
    <c:dispBlanksAs val="gap"/>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KNOWLEDGE</a:t>
            </a:r>
            <a:r>
              <a:rPr lang="en-US" baseline="0"/>
              <a:t> IMPROVEMENT</a:t>
            </a:r>
            <a:endParaRPr lang="el-GR"/>
          </a:p>
        </c:rich>
      </c:tx>
      <c:layout/>
    </c:title>
    <c:plotArea>
      <c:layout/>
      <c:barChart>
        <c:barDir val="col"/>
        <c:grouping val="clustered"/>
        <c:ser>
          <c:idx val="0"/>
          <c:order val="0"/>
          <c:cat>
            <c:strRef>
              <c:f>Φύλλο4!$A$1:$A$4</c:f>
              <c:strCache>
                <c:ptCount val="4"/>
                <c:pt idx="0">
                  <c:v>NO</c:v>
                </c:pt>
                <c:pt idx="1">
                  <c:v>A LITTLE</c:v>
                </c:pt>
                <c:pt idx="2">
                  <c:v>MOSTLY</c:v>
                </c:pt>
                <c:pt idx="3">
                  <c:v>YES </c:v>
                </c:pt>
              </c:strCache>
            </c:strRef>
          </c:cat>
          <c:val>
            <c:numRef>
              <c:f>Φύλλο4!$B$1:$B$4</c:f>
              <c:numCache>
                <c:formatCode>General</c:formatCode>
                <c:ptCount val="4"/>
                <c:pt idx="0">
                  <c:v>2</c:v>
                </c:pt>
                <c:pt idx="1">
                  <c:v>2</c:v>
                </c:pt>
                <c:pt idx="2">
                  <c:v>3</c:v>
                </c:pt>
                <c:pt idx="3">
                  <c:v>15</c:v>
                </c:pt>
              </c:numCache>
            </c:numRef>
          </c:val>
        </c:ser>
        <c:axId val="124750080"/>
        <c:axId val="124772352"/>
      </c:barChart>
      <c:catAx>
        <c:axId val="124750080"/>
        <c:scaling>
          <c:orientation val="minMax"/>
        </c:scaling>
        <c:axPos val="b"/>
        <c:tickLblPos val="nextTo"/>
        <c:crossAx val="124772352"/>
        <c:crosses val="autoZero"/>
        <c:auto val="1"/>
        <c:lblAlgn val="ctr"/>
        <c:lblOffset val="100"/>
      </c:catAx>
      <c:valAx>
        <c:axId val="124772352"/>
        <c:scaling>
          <c:orientation val="minMax"/>
        </c:scaling>
        <c:axPos val="l"/>
        <c:majorGridlines/>
        <c:numFmt formatCode="General" sourceLinked="1"/>
        <c:tickLblPos val="nextTo"/>
        <c:crossAx val="124750080"/>
        <c:crosses val="autoZero"/>
        <c:crossBetween val="between"/>
      </c:valAx>
    </c:plotArea>
    <c:legend>
      <c:legendPos val="r"/>
      <c:layout/>
    </c:legend>
    <c:plotVisOnly val="1"/>
    <c:dispBlanksAs val="gap"/>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NEED</a:t>
            </a:r>
            <a:r>
              <a:rPr lang="en-US" baseline="0"/>
              <a:t> FOR IMPROVING EFL SKILLS </a:t>
            </a:r>
            <a:endParaRPr lang="el-GR"/>
          </a:p>
        </c:rich>
      </c:tx>
      <c:layout/>
    </c:title>
    <c:plotArea>
      <c:layout/>
      <c:barChart>
        <c:barDir val="col"/>
        <c:grouping val="clustered"/>
        <c:ser>
          <c:idx val="0"/>
          <c:order val="0"/>
          <c:cat>
            <c:strRef>
              <c:f>Φύλλο5!$A$1:$A$4</c:f>
              <c:strCache>
                <c:ptCount val="4"/>
                <c:pt idx="0">
                  <c:v>NO</c:v>
                </c:pt>
                <c:pt idx="1">
                  <c:v>A LITTLE</c:v>
                </c:pt>
                <c:pt idx="2">
                  <c:v>MOSTLY</c:v>
                </c:pt>
                <c:pt idx="3">
                  <c:v>YES </c:v>
                </c:pt>
              </c:strCache>
            </c:strRef>
          </c:cat>
          <c:val>
            <c:numRef>
              <c:f>Φύλλο5!$B$1:$B$4</c:f>
              <c:numCache>
                <c:formatCode>General</c:formatCode>
                <c:ptCount val="4"/>
                <c:pt idx="0">
                  <c:v>1</c:v>
                </c:pt>
                <c:pt idx="1">
                  <c:v>1</c:v>
                </c:pt>
                <c:pt idx="2">
                  <c:v>7</c:v>
                </c:pt>
                <c:pt idx="3">
                  <c:v>13</c:v>
                </c:pt>
              </c:numCache>
            </c:numRef>
          </c:val>
        </c:ser>
        <c:axId val="124821504"/>
        <c:axId val="124823040"/>
      </c:barChart>
      <c:catAx>
        <c:axId val="124821504"/>
        <c:scaling>
          <c:orientation val="minMax"/>
        </c:scaling>
        <c:axPos val="b"/>
        <c:tickLblPos val="nextTo"/>
        <c:crossAx val="124823040"/>
        <c:crosses val="autoZero"/>
        <c:auto val="1"/>
        <c:lblAlgn val="ctr"/>
        <c:lblOffset val="100"/>
      </c:catAx>
      <c:valAx>
        <c:axId val="124823040"/>
        <c:scaling>
          <c:orientation val="minMax"/>
        </c:scaling>
        <c:axPos val="l"/>
        <c:majorGridlines/>
        <c:numFmt formatCode="General" sourceLinked="1"/>
        <c:tickLblPos val="nextTo"/>
        <c:crossAx val="124821504"/>
        <c:crosses val="autoZero"/>
        <c:crossBetween val="between"/>
      </c:valAx>
    </c:plotArea>
    <c:legend>
      <c:legendPos val="r"/>
      <c:layout/>
    </c:legend>
    <c:plotVisOnly val="1"/>
    <c:dispBlanksAs val="gap"/>
  </c:chart>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LONG-</a:t>
            </a:r>
            <a:r>
              <a:rPr lang="en-US" baseline="0"/>
              <a:t> LIFE LEARNING</a:t>
            </a:r>
            <a:endParaRPr lang="el-GR"/>
          </a:p>
        </c:rich>
      </c:tx>
      <c:layout/>
    </c:title>
    <c:plotArea>
      <c:layout/>
      <c:barChart>
        <c:barDir val="col"/>
        <c:grouping val="clustered"/>
        <c:ser>
          <c:idx val="0"/>
          <c:order val="0"/>
          <c:cat>
            <c:strRef>
              <c:f>Φύλλο6!$A$1:$A$4</c:f>
              <c:strCache>
                <c:ptCount val="4"/>
                <c:pt idx="0">
                  <c:v>NO</c:v>
                </c:pt>
                <c:pt idx="1">
                  <c:v>A LITTLE</c:v>
                </c:pt>
                <c:pt idx="2">
                  <c:v>MOSTLY</c:v>
                </c:pt>
                <c:pt idx="3">
                  <c:v>YES </c:v>
                </c:pt>
              </c:strCache>
            </c:strRef>
          </c:cat>
          <c:val>
            <c:numRef>
              <c:f>Φύλλο6!$B$1:$B$4</c:f>
              <c:numCache>
                <c:formatCode>General</c:formatCode>
                <c:ptCount val="4"/>
                <c:pt idx="1">
                  <c:v>2</c:v>
                </c:pt>
                <c:pt idx="2">
                  <c:v>4</c:v>
                </c:pt>
                <c:pt idx="3">
                  <c:v>16</c:v>
                </c:pt>
              </c:numCache>
            </c:numRef>
          </c:val>
        </c:ser>
        <c:axId val="124835328"/>
        <c:axId val="124836864"/>
      </c:barChart>
      <c:catAx>
        <c:axId val="124835328"/>
        <c:scaling>
          <c:orientation val="minMax"/>
        </c:scaling>
        <c:axPos val="b"/>
        <c:tickLblPos val="nextTo"/>
        <c:crossAx val="124836864"/>
        <c:crosses val="autoZero"/>
        <c:auto val="1"/>
        <c:lblAlgn val="ctr"/>
        <c:lblOffset val="100"/>
      </c:catAx>
      <c:valAx>
        <c:axId val="124836864"/>
        <c:scaling>
          <c:orientation val="minMax"/>
        </c:scaling>
        <c:axPos val="l"/>
        <c:majorGridlines/>
        <c:numFmt formatCode="General" sourceLinked="1"/>
        <c:tickLblPos val="nextTo"/>
        <c:crossAx val="124835328"/>
        <c:crosses val="autoZero"/>
        <c:crossBetween val="between"/>
      </c:valAx>
    </c:plotArea>
    <c:legend>
      <c:legendPos val="r"/>
      <c:layout/>
    </c:legend>
    <c:plotVisOnly val="1"/>
    <c:dispBlanksAs val="gap"/>
  </c:chart>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KEEPING</a:t>
            </a:r>
            <a:r>
              <a:rPr lang="en-US" baseline="0"/>
              <a:t> IN TOUCH</a:t>
            </a:r>
            <a:endParaRPr lang="el-GR"/>
          </a:p>
        </c:rich>
      </c:tx>
      <c:layout/>
    </c:title>
    <c:plotArea>
      <c:layout/>
      <c:barChart>
        <c:barDir val="col"/>
        <c:grouping val="clustered"/>
        <c:ser>
          <c:idx val="0"/>
          <c:order val="0"/>
          <c:cat>
            <c:strRef>
              <c:f>Φύλλο7!$A$1:$A$4</c:f>
              <c:strCache>
                <c:ptCount val="4"/>
                <c:pt idx="0">
                  <c:v>NO</c:v>
                </c:pt>
                <c:pt idx="1">
                  <c:v>A LITTLE</c:v>
                </c:pt>
                <c:pt idx="2">
                  <c:v>MOSTLY</c:v>
                </c:pt>
                <c:pt idx="3">
                  <c:v>YES </c:v>
                </c:pt>
              </c:strCache>
            </c:strRef>
          </c:cat>
          <c:val>
            <c:numRef>
              <c:f>Φύλλο7!$B$1:$B$4</c:f>
              <c:numCache>
                <c:formatCode>General</c:formatCode>
                <c:ptCount val="4"/>
                <c:pt idx="0">
                  <c:v>1</c:v>
                </c:pt>
                <c:pt idx="1">
                  <c:v>3</c:v>
                </c:pt>
                <c:pt idx="2">
                  <c:v>6</c:v>
                </c:pt>
                <c:pt idx="3">
                  <c:v>12</c:v>
                </c:pt>
              </c:numCache>
            </c:numRef>
          </c:val>
        </c:ser>
        <c:axId val="124722176"/>
        <c:axId val="124904192"/>
      </c:barChart>
      <c:catAx>
        <c:axId val="124722176"/>
        <c:scaling>
          <c:orientation val="minMax"/>
        </c:scaling>
        <c:axPos val="b"/>
        <c:tickLblPos val="nextTo"/>
        <c:crossAx val="124904192"/>
        <c:crosses val="autoZero"/>
        <c:auto val="1"/>
        <c:lblAlgn val="ctr"/>
        <c:lblOffset val="100"/>
      </c:catAx>
      <c:valAx>
        <c:axId val="124904192"/>
        <c:scaling>
          <c:orientation val="minMax"/>
        </c:scaling>
        <c:axPos val="l"/>
        <c:majorGridlines/>
        <c:numFmt formatCode="General" sourceLinked="1"/>
        <c:tickLblPos val="nextTo"/>
        <c:crossAx val="124722176"/>
        <c:crosses val="autoZero"/>
        <c:crossBetween val="between"/>
      </c:valAx>
    </c:plotArea>
    <c:legend>
      <c:legendPos val="r"/>
      <c:layout/>
    </c:legend>
    <c:plotVisOnly val="1"/>
    <c:dispBlanksAs val="gap"/>
  </c:chart>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WORKING</a:t>
            </a:r>
            <a:r>
              <a:rPr lang="en-US" baseline="0"/>
              <a:t> AGAIN ON A SIMILAR PROJECT</a:t>
            </a:r>
            <a:endParaRPr lang="el-GR"/>
          </a:p>
        </c:rich>
      </c:tx>
      <c:layout/>
    </c:title>
    <c:plotArea>
      <c:layout/>
      <c:barChart>
        <c:barDir val="col"/>
        <c:grouping val="clustered"/>
        <c:ser>
          <c:idx val="0"/>
          <c:order val="0"/>
          <c:cat>
            <c:strRef>
              <c:f>Φύλλο8!$A$1:$A$4</c:f>
              <c:strCache>
                <c:ptCount val="4"/>
                <c:pt idx="0">
                  <c:v>NO</c:v>
                </c:pt>
                <c:pt idx="1">
                  <c:v>A LITTLE</c:v>
                </c:pt>
                <c:pt idx="2">
                  <c:v>MOSTLY</c:v>
                </c:pt>
                <c:pt idx="3">
                  <c:v>YES </c:v>
                </c:pt>
              </c:strCache>
            </c:strRef>
          </c:cat>
          <c:val>
            <c:numRef>
              <c:f>Φύλλο8!$B$1:$B$4</c:f>
              <c:numCache>
                <c:formatCode>General</c:formatCode>
                <c:ptCount val="4"/>
                <c:pt idx="1">
                  <c:v>1</c:v>
                </c:pt>
                <c:pt idx="2">
                  <c:v>6</c:v>
                </c:pt>
                <c:pt idx="3">
                  <c:v>15</c:v>
                </c:pt>
              </c:numCache>
            </c:numRef>
          </c:val>
        </c:ser>
        <c:axId val="124912768"/>
        <c:axId val="124914304"/>
      </c:barChart>
      <c:catAx>
        <c:axId val="124912768"/>
        <c:scaling>
          <c:orientation val="minMax"/>
        </c:scaling>
        <c:axPos val="b"/>
        <c:tickLblPos val="nextTo"/>
        <c:crossAx val="124914304"/>
        <c:crosses val="autoZero"/>
        <c:auto val="1"/>
        <c:lblAlgn val="ctr"/>
        <c:lblOffset val="100"/>
      </c:catAx>
      <c:valAx>
        <c:axId val="124914304"/>
        <c:scaling>
          <c:orientation val="minMax"/>
        </c:scaling>
        <c:axPos val="l"/>
        <c:majorGridlines/>
        <c:numFmt formatCode="General" sourceLinked="1"/>
        <c:tickLblPos val="nextTo"/>
        <c:crossAx val="124912768"/>
        <c:crosses val="autoZero"/>
        <c:crossBetween val="between"/>
      </c:valAx>
    </c:plotArea>
    <c:legend>
      <c:legendPos val="r"/>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PROJECT</a:t>
            </a:r>
            <a:r>
              <a:rPr lang="en-US" baseline="0"/>
              <a:t> MOTIVATION TOWARDS LEARNING IN GENERAL</a:t>
            </a:r>
            <a:endParaRPr lang="el-GR"/>
          </a:p>
        </c:rich>
      </c:tx>
      <c:layout/>
    </c:title>
    <c:plotArea>
      <c:layout/>
      <c:barChart>
        <c:barDir val="col"/>
        <c:grouping val="clustered"/>
        <c:ser>
          <c:idx val="0"/>
          <c:order val="0"/>
          <c:cat>
            <c:strRef>
              <c:f>Φύλλο1!$A$1:$A$4</c:f>
              <c:strCache>
                <c:ptCount val="4"/>
                <c:pt idx="0">
                  <c:v>NO </c:v>
                </c:pt>
                <c:pt idx="1">
                  <c:v>MOSTLY</c:v>
                </c:pt>
                <c:pt idx="2">
                  <c:v>A LITTLE</c:v>
                </c:pt>
                <c:pt idx="3">
                  <c:v>YES</c:v>
                </c:pt>
              </c:strCache>
            </c:strRef>
          </c:cat>
          <c:val>
            <c:numRef>
              <c:f>Φύλλο1!$B$1:$B$4</c:f>
              <c:numCache>
                <c:formatCode>General</c:formatCode>
                <c:ptCount val="4"/>
                <c:pt idx="2">
                  <c:v>12</c:v>
                </c:pt>
                <c:pt idx="3">
                  <c:v>12</c:v>
                </c:pt>
              </c:numCache>
            </c:numRef>
          </c:val>
        </c:ser>
        <c:axId val="124334848"/>
        <c:axId val="124336384"/>
      </c:barChart>
      <c:catAx>
        <c:axId val="124334848"/>
        <c:scaling>
          <c:orientation val="minMax"/>
        </c:scaling>
        <c:axPos val="b"/>
        <c:tickLblPos val="nextTo"/>
        <c:crossAx val="124336384"/>
        <c:crosses val="autoZero"/>
        <c:auto val="1"/>
        <c:lblAlgn val="ctr"/>
        <c:lblOffset val="100"/>
      </c:catAx>
      <c:valAx>
        <c:axId val="124336384"/>
        <c:scaling>
          <c:orientation val="minMax"/>
        </c:scaling>
        <c:axPos val="l"/>
        <c:majorGridlines/>
        <c:numFmt formatCode="General" sourceLinked="1"/>
        <c:tickLblPos val="nextTo"/>
        <c:crossAx val="124334848"/>
        <c:crosses val="autoZero"/>
        <c:crossBetween val="between"/>
      </c:valAx>
    </c:plotArea>
    <c:legend>
      <c:legendPos val="r"/>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baseline="0" dirty="0" smtClean="0"/>
              <a:t>MOTIVATION </a:t>
            </a:r>
            <a:r>
              <a:rPr lang="en-US" baseline="0" dirty="0"/>
              <a:t>TOWARDS LEARNING </a:t>
            </a:r>
            <a:r>
              <a:rPr lang="en-US" baseline="0" dirty="0" smtClean="0"/>
              <a:t> F.L</a:t>
            </a:r>
            <a:r>
              <a:rPr lang="en-US" baseline="0" dirty="0"/>
              <a:t>.</a:t>
            </a:r>
            <a:endParaRPr lang="el-GR" dirty="0"/>
          </a:p>
        </c:rich>
      </c:tx>
      <c:layout/>
    </c:title>
    <c:plotArea>
      <c:layout/>
      <c:barChart>
        <c:barDir val="col"/>
        <c:grouping val="clustered"/>
        <c:ser>
          <c:idx val="0"/>
          <c:order val="0"/>
          <c:cat>
            <c:strRef>
              <c:f>Φύλλο2!$A$1:$A$4</c:f>
              <c:strCache>
                <c:ptCount val="4"/>
                <c:pt idx="0">
                  <c:v>NO </c:v>
                </c:pt>
                <c:pt idx="1">
                  <c:v>MOSTLY</c:v>
                </c:pt>
                <c:pt idx="2">
                  <c:v>A LITTLE</c:v>
                </c:pt>
                <c:pt idx="3">
                  <c:v>YES</c:v>
                </c:pt>
              </c:strCache>
            </c:strRef>
          </c:cat>
          <c:val>
            <c:numRef>
              <c:f>Φύλλο2!$B$1:$B$4</c:f>
              <c:numCache>
                <c:formatCode>General</c:formatCode>
                <c:ptCount val="4"/>
                <c:pt idx="0">
                  <c:v>2</c:v>
                </c:pt>
                <c:pt idx="1">
                  <c:v>2</c:v>
                </c:pt>
                <c:pt idx="2">
                  <c:v>6</c:v>
                </c:pt>
                <c:pt idx="3">
                  <c:v>14</c:v>
                </c:pt>
              </c:numCache>
            </c:numRef>
          </c:val>
        </c:ser>
        <c:axId val="124380288"/>
        <c:axId val="124381824"/>
      </c:barChart>
      <c:catAx>
        <c:axId val="124380288"/>
        <c:scaling>
          <c:orientation val="minMax"/>
        </c:scaling>
        <c:axPos val="b"/>
        <c:tickLblPos val="nextTo"/>
        <c:crossAx val="124381824"/>
        <c:crosses val="autoZero"/>
        <c:auto val="1"/>
        <c:lblAlgn val="ctr"/>
        <c:lblOffset val="100"/>
      </c:catAx>
      <c:valAx>
        <c:axId val="124381824"/>
        <c:scaling>
          <c:orientation val="minMax"/>
        </c:scaling>
        <c:axPos val="l"/>
        <c:majorGridlines/>
        <c:numFmt formatCode="General" sourceLinked="1"/>
        <c:tickLblPos val="nextTo"/>
        <c:crossAx val="124380288"/>
        <c:crosses val="autoZero"/>
        <c:crossBetween val="between"/>
      </c:valAx>
    </c:plotArea>
    <c:legend>
      <c:legendPos val="r"/>
      <c:layout/>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INCREASE</a:t>
            </a:r>
            <a:r>
              <a:rPr lang="en-US" baseline="0"/>
              <a:t> IN SELF- ESTEEM</a:t>
            </a:r>
            <a:endParaRPr lang="el-GR"/>
          </a:p>
        </c:rich>
      </c:tx>
      <c:layout/>
    </c:title>
    <c:plotArea>
      <c:layout/>
      <c:barChart>
        <c:barDir val="col"/>
        <c:grouping val="clustered"/>
        <c:ser>
          <c:idx val="0"/>
          <c:order val="0"/>
          <c:cat>
            <c:strRef>
              <c:f>Φύλλο3!$A$1:$A$4</c:f>
              <c:strCache>
                <c:ptCount val="4"/>
                <c:pt idx="0">
                  <c:v>NO </c:v>
                </c:pt>
                <c:pt idx="1">
                  <c:v>MOSTLY</c:v>
                </c:pt>
                <c:pt idx="2">
                  <c:v>A LITTLE</c:v>
                </c:pt>
                <c:pt idx="3">
                  <c:v>YES</c:v>
                </c:pt>
              </c:strCache>
            </c:strRef>
          </c:cat>
          <c:val>
            <c:numRef>
              <c:f>Φύλλο3!$B$1:$B$4</c:f>
              <c:numCache>
                <c:formatCode>General</c:formatCode>
                <c:ptCount val="4"/>
                <c:pt idx="1">
                  <c:v>4</c:v>
                </c:pt>
                <c:pt idx="2">
                  <c:v>6</c:v>
                </c:pt>
                <c:pt idx="3">
                  <c:v>14</c:v>
                </c:pt>
              </c:numCache>
            </c:numRef>
          </c:val>
        </c:ser>
        <c:axId val="123812864"/>
        <c:axId val="123843328"/>
      </c:barChart>
      <c:catAx>
        <c:axId val="123812864"/>
        <c:scaling>
          <c:orientation val="minMax"/>
        </c:scaling>
        <c:axPos val="b"/>
        <c:tickLblPos val="nextTo"/>
        <c:crossAx val="123843328"/>
        <c:crosses val="autoZero"/>
        <c:auto val="1"/>
        <c:lblAlgn val="ctr"/>
        <c:lblOffset val="100"/>
      </c:catAx>
      <c:valAx>
        <c:axId val="123843328"/>
        <c:scaling>
          <c:orientation val="minMax"/>
        </c:scaling>
        <c:axPos val="l"/>
        <c:majorGridlines/>
        <c:numFmt formatCode="General" sourceLinked="1"/>
        <c:tickLblPos val="nextTo"/>
        <c:crossAx val="123812864"/>
        <c:crosses val="autoZero"/>
        <c:crossBetween val="between"/>
      </c:valAx>
    </c:plotArea>
    <c:legend>
      <c:legendPos val="r"/>
      <c:layout/>
    </c:legend>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PROJECT</a:t>
            </a:r>
            <a:r>
              <a:rPr lang="en-US" baseline="0" dirty="0"/>
              <a:t> AS AN </a:t>
            </a:r>
            <a:r>
              <a:rPr lang="en-US" baseline="0" dirty="0" smtClean="0"/>
              <a:t>EDUCATIONAL </a:t>
            </a:r>
            <a:r>
              <a:rPr lang="en-US" baseline="0" dirty="0"/>
              <a:t>OFFER</a:t>
            </a:r>
            <a:endParaRPr lang="el-GR" dirty="0"/>
          </a:p>
        </c:rich>
      </c:tx>
      <c:layout/>
    </c:title>
    <c:plotArea>
      <c:layout/>
      <c:barChart>
        <c:barDir val="col"/>
        <c:grouping val="clustered"/>
        <c:ser>
          <c:idx val="0"/>
          <c:order val="0"/>
          <c:cat>
            <c:strRef>
              <c:f>Φύλλο4!$A$1:$A$4</c:f>
              <c:strCache>
                <c:ptCount val="4"/>
                <c:pt idx="0">
                  <c:v>NO </c:v>
                </c:pt>
                <c:pt idx="1">
                  <c:v>MOSTLY</c:v>
                </c:pt>
                <c:pt idx="2">
                  <c:v>A LITTLE</c:v>
                </c:pt>
                <c:pt idx="3">
                  <c:v>YES</c:v>
                </c:pt>
              </c:strCache>
            </c:strRef>
          </c:cat>
          <c:val>
            <c:numRef>
              <c:f>Φύλλο4!$B$1:$B$4</c:f>
              <c:numCache>
                <c:formatCode>General</c:formatCode>
                <c:ptCount val="4"/>
                <c:pt idx="2">
                  <c:v>6</c:v>
                </c:pt>
                <c:pt idx="3">
                  <c:v>18</c:v>
                </c:pt>
              </c:numCache>
            </c:numRef>
          </c:val>
        </c:ser>
        <c:axId val="124404096"/>
        <c:axId val="124405632"/>
      </c:barChart>
      <c:catAx>
        <c:axId val="124404096"/>
        <c:scaling>
          <c:orientation val="minMax"/>
        </c:scaling>
        <c:axPos val="b"/>
        <c:tickLblPos val="nextTo"/>
        <c:crossAx val="124405632"/>
        <c:crosses val="autoZero"/>
        <c:auto val="1"/>
        <c:lblAlgn val="ctr"/>
        <c:lblOffset val="100"/>
      </c:catAx>
      <c:valAx>
        <c:axId val="124405632"/>
        <c:scaling>
          <c:orientation val="minMax"/>
        </c:scaling>
        <c:axPos val="l"/>
        <c:majorGridlines/>
        <c:numFmt formatCode="General" sourceLinked="1"/>
        <c:tickLblPos val="nextTo"/>
        <c:crossAx val="124404096"/>
        <c:crosses val="autoZero"/>
        <c:crossBetween val="between"/>
      </c:valAx>
    </c:plotArea>
    <c:legend>
      <c:legendPos val="r"/>
      <c:layout/>
    </c:legend>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METHODS</a:t>
            </a:r>
            <a:r>
              <a:rPr lang="en-US" baseline="0"/>
              <a:t> USED</a:t>
            </a:r>
            <a:endParaRPr lang="el-GR"/>
          </a:p>
        </c:rich>
      </c:tx>
      <c:layout/>
    </c:title>
    <c:plotArea>
      <c:layout/>
      <c:barChart>
        <c:barDir val="col"/>
        <c:grouping val="clustered"/>
        <c:ser>
          <c:idx val="0"/>
          <c:order val="0"/>
          <c:cat>
            <c:strRef>
              <c:f>Φύλλο5!$A$1:$A$4</c:f>
              <c:strCache>
                <c:ptCount val="4"/>
                <c:pt idx="0">
                  <c:v>NO </c:v>
                </c:pt>
                <c:pt idx="1">
                  <c:v>MOSTLY</c:v>
                </c:pt>
                <c:pt idx="2">
                  <c:v>A LITTLE</c:v>
                </c:pt>
                <c:pt idx="3">
                  <c:v>YES</c:v>
                </c:pt>
              </c:strCache>
            </c:strRef>
          </c:cat>
          <c:val>
            <c:numRef>
              <c:f>Φύλλο5!$B$1:$B$4</c:f>
              <c:numCache>
                <c:formatCode>General</c:formatCode>
                <c:ptCount val="4"/>
                <c:pt idx="2">
                  <c:v>4</c:v>
                </c:pt>
                <c:pt idx="3">
                  <c:v>20</c:v>
                </c:pt>
              </c:numCache>
            </c:numRef>
          </c:val>
        </c:ser>
        <c:axId val="124426880"/>
        <c:axId val="124457344"/>
      </c:barChart>
      <c:catAx>
        <c:axId val="124426880"/>
        <c:scaling>
          <c:orientation val="minMax"/>
        </c:scaling>
        <c:axPos val="b"/>
        <c:tickLblPos val="nextTo"/>
        <c:crossAx val="124457344"/>
        <c:crosses val="autoZero"/>
        <c:auto val="1"/>
        <c:lblAlgn val="ctr"/>
        <c:lblOffset val="100"/>
      </c:catAx>
      <c:valAx>
        <c:axId val="124457344"/>
        <c:scaling>
          <c:orientation val="minMax"/>
        </c:scaling>
        <c:axPos val="l"/>
        <c:majorGridlines/>
        <c:numFmt formatCode="General" sourceLinked="1"/>
        <c:tickLblPos val="nextTo"/>
        <c:crossAx val="124426880"/>
        <c:crosses val="autoZero"/>
        <c:crossBetween val="between"/>
      </c:valAx>
    </c:plotArea>
    <c:legend>
      <c:legendPos val="r"/>
      <c:layout/>
    </c:legend>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WORKING</a:t>
            </a:r>
            <a:r>
              <a:rPr lang="en-US" baseline="0"/>
              <a:t> IN SIMILAR PROJECTS</a:t>
            </a:r>
            <a:endParaRPr lang="el-GR"/>
          </a:p>
        </c:rich>
      </c:tx>
      <c:layout/>
    </c:title>
    <c:plotArea>
      <c:layout/>
      <c:barChart>
        <c:barDir val="col"/>
        <c:grouping val="clustered"/>
        <c:ser>
          <c:idx val="0"/>
          <c:order val="0"/>
          <c:cat>
            <c:strRef>
              <c:f>Φύλλο6!$A$1:$A$4</c:f>
              <c:strCache>
                <c:ptCount val="4"/>
                <c:pt idx="0">
                  <c:v>NO </c:v>
                </c:pt>
                <c:pt idx="1">
                  <c:v>MOSTLY</c:v>
                </c:pt>
                <c:pt idx="2">
                  <c:v>A LITTLE</c:v>
                </c:pt>
                <c:pt idx="3">
                  <c:v>YES</c:v>
                </c:pt>
              </c:strCache>
            </c:strRef>
          </c:cat>
          <c:val>
            <c:numRef>
              <c:f>Φύλλο6!$B$1:$B$4</c:f>
              <c:numCache>
                <c:formatCode>General</c:formatCode>
                <c:ptCount val="4"/>
                <c:pt idx="3">
                  <c:v>24</c:v>
                </c:pt>
              </c:numCache>
            </c:numRef>
          </c:val>
        </c:ser>
        <c:axId val="124518400"/>
        <c:axId val="124519936"/>
      </c:barChart>
      <c:catAx>
        <c:axId val="124518400"/>
        <c:scaling>
          <c:orientation val="minMax"/>
        </c:scaling>
        <c:axPos val="b"/>
        <c:tickLblPos val="nextTo"/>
        <c:crossAx val="124519936"/>
        <c:crosses val="autoZero"/>
        <c:auto val="1"/>
        <c:lblAlgn val="ctr"/>
        <c:lblOffset val="100"/>
      </c:catAx>
      <c:valAx>
        <c:axId val="124519936"/>
        <c:scaling>
          <c:orientation val="minMax"/>
        </c:scaling>
        <c:axPos val="l"/>
        <c:majorGridlines/>
        <c:numFmt formatCode="General" sourceLinked="1"/>
        <c:tickLblPos val="nextTo"/>
        <c:crossAx val="124518400"/>
        <c:crosses val="autoZero"/>
        <c:crossBetween val="between"/>
      </c:valAx>
    </c:plotArea>
    <c:legend>
      <c:legendPos val="r"/>
      <c:layout/>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LEARNING</a:t>
            </a:r>
            <a:r>
              <a:rPr lang="en-US" baseline="0"/>
              <a:t> BY CHOICE</a:t>
            </a:r>
            <a:endParaRPr lang="el-GR"/>
          </a:p>
        </c:rich>
      </c:tx>
      <c:layout/>
    </c:title>
    <c:plotArea>
      <c:layout/>
      <c:barChart>
        <c:barDir val="col"/>
        <c:grouping val="clustered"/>
        <c:ser>
          <c:idx val="0"/>
          <c:order val="0"/>
          <c:cat>
            <c:strRef>
              <c:f>Φύλλο1!$A$1:$A$4</c:f>
              <c:strCache>
                <c:ptCount val="4"/>
                <c:pt idx="0">
                  <c:v>NO</c:v>
                </c:pt>
                <c:pt idx="1">
                  <c:v>A LITTLE </c:v>
                </c:pt>
                <c:pt idx="2">
                  <c:v>MOSTLY</c:v>
                </c:pt>
                <c:pt idx="3">
                  <c:v>YES </c:v>
                </c:pt>
              </c:strCache>
            </c:strRef>
          </c:cat>
          <c:val>
            <c:numRef>
              <c:f>Φύλλο1!$B$1:$B$4</c:f>
              <c:numCache>
                <c:formatCode>General</c:formatCode>
                <c:ptCount val="4"/>
                <c:pt idx="0">
                  <c:v>1</c:v>
                </c:pt>
                <c:pt idx="2">
                  <c:v>6</c:v>
                </c:pt>
                <c:pt idx="3">
                  <c:v>15</c:v>
                </c:pt>
              </c:numCache>
            </c:numRef>
          </c:val>
        </c:ser>
        <c:axId val="124442496"/>
        <c:axId val="124444032"/>
      </c:barChart>
      <c:catAx>
        <c:axId val="124442496"/>
        <c:scaling>
          <c:orientation val="minMax"/>
        </c:scaling>
        <c:axPos val="b"/>
        <c:tickLblPos val="nextTo"/>
        <c:crossAx val="124444032"/>
        <c:crosses val="autoZero"/>
        <c:auto val="1"/>
        <c:lblAlgn val="ctr"/>
        <c:lblOffset val="100"/>
      </c:catAx>
      <c:valAx>
        <c:axId val="124444032"/>
        <c:scaling>
          <c:orientation val="minMax"/>
        </c:scaling>
        <c:axPos val="l"/>
        <c:majorGridlines/>
        <c:numFmt formatCode="General" sourceLinked="1"/>
        <c:tickLblPos val="nextTo"/>
        <c:crossAx val="124442496"/>
        <c:crosses val="autoZero"/>
        <c:crossBetween val="between"/>
      </c:valAx>
    </c:plotArea>
    <c:legend>
      <c:legendPos val="r"/>
      <c:layout/>
    </c:legend>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ORGANISING INFORMATION</a:t>
            </a:r>
          </a:p>
        </c:rich>
      </c:tx>
      <c:layout/>
    </c:title>
    <c:plotArea>
      <c:layout/>
      <c:barChart>
        <c:barDir val="col"/>
        <c:grouping val="clustered"/>
        <c:ser>
          <c:idx val="0"/>
          <c:order val="0"/>
          <c:cat>
            <c:strRef>
              <c:f>Φύλλο2!$A$1:$A$4</c:f>
              <c:strCache>
                <c:ptCount val="4"/>
                <c:pt idx="0">
                  <c:v>NO</c:v>
                </c:pt>
                <c:pt idx="1">
                  <c:v>A LITTLE</c:v>
                </c:pt>
                <c:pt idx="2">
                  <c:v>MOSTLY</c:v>
                </c:pt>
                <c:pt idx="3">
                  <c:v>YES </c:v>
                </c:pt>
              </c:strCache>
            </c:strRef>
          </c:cat>
          <c:val>
            <c:numRef>
              <c:f>Φύλλο2!$B$1:$B$4</c:f>
              <c:numCache>
                <c:formatCode>General</c:formatCode>
                <c:ptCount val="4"/>
                <c:pt idx="2">
                  <c:v>3</c:v>
                </c:pt>
                <c:pt idx="3">
                  <c:v>19</c:v>
                </c:pt>
              </c:numCache>
            </c:numRef>
          </c:val>
        </c:ser>
        <c:axId val="124570624"/>
        <c:axId val="124617472"/>
      </c:barChart>
      <c:catAx>
        <c:axId val="124570624"/>
        <c:scaling>
          <c:orientation val="minMax"/>
        </c:scaling>
        <c:axPos val="b"/>
        <c:tickLblPos val="nextTo"/>
        <c:crossAx val="124617472"/>
        <c:crosses val="autoZero"/>
        <c:auto val="1"/>
        <c:lblAlgn val="ctr"/>
        <c:lblOffset val="100"/>
      </c:catAx>
      <c:valAx>
        <c:axId val="124617472"/>
        <c:scaling>
          <c:orientation val="minMax"/>
        </c:scaling>
        <c:axPos val="l"/>
        <c:majorGridlines/>
        <c:numFmt formatCode="General" sourceLinked="1"/>
        <c:tickLblPos val="nextTo"/>
        <c:crossAx val="124570624"/>
        <c:crosses val="autoZero"/>
        <c:crossBetween val="between"/>
      </c:valAx>
    </c:plotArea>
    <c:legend>
      <c:legendPos val="r"/>
      <c:layout/>
    </c:legend>
    <c:plotVisOnly val="1"/>
    <c:dispBlanksAs val="gap"/>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F18C8A5-F14E-442C-A26A-719C7D2ABD58}" type="datetimeFigureOut">
              <a:rPr lang="en-US"/>
              <a:pPr>
                <a:defRPr/>
              </a:pPr>
              <a:t>10/7/2015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A0BC31-A19E-47A0-B3DE-27841A0062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465629-3438-41EA-8EEA-57BBDA2FF2F3}" type="datetimeFigureOut">
              <a:rPr lang="en-US"/>
              <a:pPr>
                <a:defRPr/>
              </a:pPr>
              <a:t>10/7/2015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848EB7-9BFE-434E-ACD0-3DC6CD3AD8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B0B196-E7A4-45FC-8C4D-8EA4F00D96FF}" type="datetimeFigureOut">
              <a:rPr lang="en-US"/>
              <a:pPr>
                <a:defRPr/>
              </a:pPr>
              <a:t>10/7/2015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E5E2E4-B98F-4782-8A8D-39B4314694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C2AA24-E1FE-4225-9404-C89252C17FC3}" type="datetimeFigureOut">
              <a:rPr lang="en-US"/>
              <a:pPr>
                <a:defRPr/>
              </a:pPr>
              <a:t>10/7/2015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77D3B8-5599-43E7-9C45-C623CAB84E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86F8816-2F24-44C8-8716-9B21E74668B7}" type="datetimeFigureOut">
              <a:rPr lang="en-US"/>
              <a:pPr>
                <a:defRPr/>
              </a:pPr>
              <a:t>10/7/2015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52EBA2-7D6C-42CB-9FCA-4F319F07A2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D58B3CC-8382-4797-8E6E-8031D271C5FC}" type="datetimeFigureOut">
              <a:rPr lang="en-US"/>
              <a:pPr>
                <a:defRPr/>
              </a:pPr>
              <a:t>10/7/2015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C744E8-1E08-4A78-8779-1539EA2D18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2E2E96C-71C5-421E-982C-86A07854F912}" type="datetimeFigureOut">
              <a:rPr lang="en-US"/>
              <a:pPr>
                <a:defRPr/>
              </a:pPr>
              <a:t>10/7/2015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87A1F81-9900-4CDD-ABE3-CC978F9BDA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38D2FB-024F-48EE-A3DB-EC6ECC578B10}" type="datetimeFigureOut">
              <a:rPr lang="en-US"/>
              <a:pPr>
                <a:defRPr/>
              </a:pPr>
              <a:t>10/7/2015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323473-FDD9-467D-9A32-0B29A67564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B2A172-A035-49BA-9626-4367624E097C}" type="datetimeFigureOut">
              <a:rPr lang="en-US"/>
              <a:pPr>
                <a:defRPr/>
              </a:pPr>
              <a:t>10/7/2015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5CC5E1-FC9E-4DBB-A5F0-CB99F83797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82D66A-95AF-4B13-88BD-664576A5453B}" type="datetimeFigureOut">
              <a:rPr lang="en-US"/>
              <a:pPr>
                <a:defRPr/>
              </a:pPr>
              <a:t>10/7/2015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72F9CB-9AAB-4ABF-9E90-94DA3771F3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DD42A7-7C6A-4B58-8181-73FAC232E610}" type="datetimeFigureOut">
              <a:rPr lang="en-US"/>
              <a:pPr>
                <a:defRPr/>
              </a:pPr>
              <a:t>10/7/2015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D6C0E3-B0D4-467A-9550-15655D2B33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40B6A55-F661-4024-981F-FC7A32822DFC}" type="datetimeFigureOut">
              <a:rPr lang="en-US"/>
              <a:pPr>
                <a:defRPr/>
              </a:pPr>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B44E42C-8F01-4804-80EF-B4260936E4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868362"/>
          </a:xfrm>
        </p:spPr>
        <p:style>
          <a:lnRef idx="1">
            <a:schemeClr val="accent3"/>
          </a:lnRef>
          <a:fillRef idx="2">
            <a:schemeClr val="accent3"/>
          </a:fillRef>
          <a:effectRef idx="1">
            <a:schemeClr val="accent3"/>
          </a:effectRef>
          <a:fontRef idx="minor">
            <a:schemeClr val="dk1"/>
          </a:fontRef>
        </p:style>
        <p:txBody>
          <a:bodyPr rtlCol="0">
            <a:normAutofit/>
          </a:bodyPr>
          <a:lstStyle/>
          <a:p>
            <a:pPr eaLnBrk="1" fontAlgn="auto" hangingPunct="1">
              <a:spcAft>
                <a:spcPts val="0"/>
              </a:spcAft>
              <a:defRPr/>
            </a:pPr>
            <a:r>
              <a:rPr lang="en-US" dirty="0" smtClean="0"/>
              <a:t>PROJECT’S EVALUATION</a:t>
            </a:r>
            <a:endParaRPr lang="en-US" dirty="0"/>
          </a:p>
        </p:txBody>
      </p:sp>
      <p:pic>
        <p:nvPicPr>
          <p:cNvPr id="6147" name="Content Placeholder 4" descr="logo.png"/>
          <p:cNvPicPr>
            <a:picLocks noGrp="1" noChangeAspect="1"/>
          </p:cNvPicPr>
          <p:nvPr>
            <p:ph sz="half" idx="1"/>
          </p:nvPr>
        </p:nvPicPr>
        <p:blipFill>
          <a:blip r:embed="rId2" cstate="print"/>
          <a:srcRect/>
          <a:stretch>
            <a:fillRect/>
          </a:stretch>
        </p:blipFill>
        <p:spPr>
          <a:xfrm>
            <a:off x="2062018" y="1295400"/>
            <a:ext cx="5024582" cy="3886200"/>
          </a:xfrm>
        </p:spPr>
        <p:style>
          <a:lnRef idx="2">
            <a:schemeClr val="accent1">
              <a:shade val="50000"/>
            </a:schemeClr>
          </a:lnRef>
          <a:fillRef idx="1">
            <a:schemeClr val="accent1"/>
          </a:fillRef>
          <a:effectRef idx="0">
            <a:schemeClr val="accent1"/>
          </a:effectRef>
          <a:fontRef idx="minor">
            <a:schemeClr val="lt1"/>
          </a:fontRef>
        </p:style>
      </p:pic>
      <p:pic>
        <p:nvPicPr>
          <p:cNvPr id="6148" name="Content Placeholder 5" descr="eeeerrrrrrrrrrrrr.jpg"/>
          <p:cNvPicPr>
            <a:picLocks noGrp="1" noChangeAspect="1"/>
          </p:cNvPicPr>
          <p:nvPr>
            <p:ph sz="half" idx="2"/>
          </p:nvPr>
        </p:nvPicPr>
        <p:blipFill>
          <a:blip r:embed="rId3" cstate="print"/>
          <a:srcRect/>
          <a:stretch>
            <a:fillRect/>
          </a:stretch>
        </p:blipFill>
        <p:spPr>
          <a:xfrm>
            <a:off x="7645852" y="5562600"/>
            <a:ext cx="1498148" cy="1122363"/>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smtClean="0"/>
              <a:t>1.</a:t>
            </a:r>
            <a:r>
              <a:rPr lang="sl-SI" sz="2800" b="1" dirty="0" smtClean="0"/>
              <a:t>I think that after participating in the project my child is more interested in learning in general.</a:t>
            </a:r>
            <a:endParaRPr lang="en-US" sz="2800" dirty="0" smtClean="0"/>
          </a:p>
        </p:txBody>
      </p:sp>
      <p:sp>
        <p:nvSpPr>
          <p:cNvPr id="4" name="Content Placeholder 3"/>
          <p:cNvSpPr>
            <a:spLocks noGrp="1"/>
          </p:cNvSpPr>
          <p:nvPr>
            <p:ph sz="half" idx="2"/>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This graph depicts that parents’ view is </a:t>
            </a:r>
            <a:r>
              <a:rPr lang="en-US" dirty="0"/>
              <a:t>e</a:t>
            </a:r>
            <a:r>
              <a:rPr lang="en-US" dirty="0" smtClean="0"/>
              <a:t>venly divided between “A little” &amp; “Yes”.</a:t>
            </a:r>
          </a:p>
          <a:p>
            <a:pPr eaLnBrk="1" fontAlgn="auto" hangingPunct="1">
              <a:spcAft>
                <a:spcPts val="0"/>
              </a:spcAft>
              <a:buFont typeface="Arial" pitchFamily="34" charset="0"/>
              <a:buChar char="•"/>
              <a:defRPr/>
            </a:pPr>
            <a:r>
              <a:rPr lang="en-US" dirty="0"/>
              <a:t>H</a:t>
            </a:r>
            <a:r>
              <a:rPr lang="en-US" dirty="0" smtClean="0"/>
              <a:t>ence, half regard their child’s involvement with the  project has been really helpful and encouraged them towards learning. Yet, the same number believes it’s made a little difference.</a:t>
            </a:r>
            <a:endParaRPr lang="el-GR" dirty="0" smtClean="0"/>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smtClean="0"/>
              <a:t>2. </a:t>
            </a:r>
            <a:r>
              <a:rPr lang="sl-SI" sz="2800" b="1" dirty="0" smtClean="0"/>
              <a:t>I think that after participating in the project my child's motivation to learn foreign languages has increased.</a:t>
            </a:r>
            <a:endParaRPr lang="en-US" sz="2800" dirty="0" smtClean="0"/>
          </a:p>
        </p:txBody>
      </p:sp>
      <p:sp>
        <p:nvSpPr>
          <p:cNvPr id="12291" name="Content Placeholder 3"/>
          <p:cNvSpPr>
            <a:spLocks noGrp="1"/>
          </p:cNvSpPr>
          <p:nvPr>
            <p:ph sz="half" idx="2"/>
          </p:nvPr>
        </p:nvSpPr>
        <p:spPr/>
        <p:txBody>
          <a:bodyPr/>
          <a:lstStyle/>
          <a:p>
            <a:pPr eaLnBrk="1" hangingPunct="1"/>
            <a:r>
              <a:rPr lang="en-US" smtClean="0"/>
              <a:t>As for motivation, 16/24 consider that their child’s engagement with the particular project has helped increase their motivation towards learning F.L., 6 think it helped a little, whereas 2 responded negatively.</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smtClean="0"/>
              <a:t>3. </a:t>
            </a:r>
            <a:r>
              <a:rPr lang="sl-SI" sz="2800" b="1" dirty="0" smtClean="0"/>
              <a:t>I think that my child's self-confidence and self-esteem has been increased as a result of participating in this project.</a:t>
            </a:r>
            <a:endParaRPr lang="en-US" sz="2800" dirty="0" smtClean="0"/>
          </a:p>
        </p:txBody>
      </p:sp>
      <p:sp>
        <p:nvSpPr>
          <p:cNvPr id="4" name="Content Placeholder 3"/>
          <p:cNvSpPr>
            <a:spLocks noGrp="1"/>
          </p:cNvSpPr>
          <p:nvPr>
            <p:ph sz="half" idx="2"/>
          </p:nvPr>
        </p:nvSpPr>
        <p:spPr/>
        <p:txBody>
          <a:bodyPr rtlCol="0">
            <a:normAutofit fontScale="92500" lnSpcReduction="20000"/>
          </a:bodyPr>
          <a:lstStyle/>
          <a:p>
            <a:pPr eaLnBrk="1" fontAlgn="auto" hangingPunct="1">
              <a:spcAft>
                <a:spcPts val="0"/>
              </a:spcAft>
              <a:buFont typeface="Arial" pitchFamily="34" charset="0"/>
              <a:buChar char="•"/>
              <a:defRPr/>
            </a:pPr>
            <a:r>
              <a:rPr lang="en-US" sz="3200" dirty="0" smtClean="0"/>
              <a:t>Project participation seems to have also enhanced their kids’ self-esteem (14/24). They agreed that the alternative teaching/learning methods helped them experiment with the language and take risks.</a:t>
            </a:r>
            <a:endParaRPr lang="en-US" sz="3200" dirty="0"/>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3100" b="1" dirty="0" smtClean="0"/>
              <a:t>4. </a:t>
            </a:r>
            <a:r>
              <a:rPr lang="sl-SI" sz="3100" b="1" dirty="0" smtClean="0"/>
              <a:t>I think that this project was an important part of this year school educational offer.</a:t>
            </a:r>
            <a:endParaRPr lang="en-US" sz="3100" dirty="0" smtClean="0"/>
          </a:p>
        </p:txBody>
      </p:sp>
      <p:sp>
        <p:nvSpPr>
          <p:cNvPr id="14339" name="Content Placeholder 3"/>
          <p:cNvSpPr>
            <a:spLocks noGrp="1"/>
          </p:cNvSpPr>
          <p:nvPr>
            <p:ph sz="half" idx="2"/>
          </p:nvPr>
        </p:nvSpPr>
        <p:spPr/>
        <p:txBody>
          <a:bodyPr/>
          <a:lstStyle/>
          <a:p>
            <a:pPr eaLnBrk="1" hangingPunct="1">
              <a:buFont typeface="Arial" charset="0"/>
              <a:buNone/>
            </a:pPr>
            <a:r>
              <a:rPr lang="en-US" sz="2400" smtClean="0"/>
              <a:t>     18/24</a:t>
            </a:r>
            <a:r>
              <a:rPr lang="en-US" smtClean="0"/>
              <a:t> </a:t>
            </a:r>
            <a:r>
              <a:rPr lang="en-US" sz="2400" smtClean="0"/>
              <a:t>parents believe that the particular project has been an essential educational offer. They realized that  going further &amp; beyond the curriculum and bringing about such syllabus novelties their children are strong candidates for becoming autonomous learners.</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smtClean="0"/>
              <a:t>5. </a:t>
            </a:r>
            <a:r>
              <a:rPr lang="sl-SI" sz="2800" b="1" dirty="0" smtClean="0"/>
              <a:t>I think that the methods of working with students applied in the project should be used more often.</a:t>
            </a:r>
            <a:endParaRPr lang="en-US" sz="2800" dirty="0" smtClean="0"/>
          </a:p>
        </p:txBody>
      </p:sp>
      <p:sp>
        <p:nvSpPr>
          <p:cNvPr id="15363" name="Content Placeholder 3"/>
          <p:cNvSpPr>
            <a:spLocks noGrp="1"/>
          </p:cNvSpPr>
          <p:nvPr>
            <p:ph sz="half" idx="2"/>
          </p:nvPr>
        </p:nvSpPr>
        <p:spPr/>
        <p:txBody>
          <a:bodyPr/>
          <a:lstStyle/>
          <a:p>
            <a:pPr eaLnBrk="1" hangingPunct="1"/>
            <a:r>
              <a:rPr lang="en-US" smtClean="0"/>
              <a:t> Quite many (20/24) affirm that the variety of teaching/learning methods applied throughout the project have been really appealing and challenging and thus should be used more frequently.</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3200" b="1" dirty="0" smtClean="0"/>
              <a:t>6. </a:t>
            </a:r>
            <a:r>
              <a:rPr lang="sl-SI" sz="3200" b="1" dirty="0" smtClean="0"/>
              <a:t>I would like my child to work again on a similar cooperation project.</a:t>
            </a:r>
            <a:endParaRPr lang="en-US" sz="3200" dirty="0" smtClean="0"/>
          </a:p>
        </p:txBody>
      </p:sp>
      <p:sp>
        <p:nvSpPr>
          <p:cNvPr id="4" name="Content Placeholder 3"/>
          <p:cNvSpPr>
            <a:spLocks noGrp="1"/>
          </p:cNvSpPr>
          <p:nvPr>
            <p:ph sz="half" idx="2"/>
          </p:nvPr>
        </p:nvSpPr>
        <p:spPr/>
        <p:txBody>
          <a:bodyPr rtlCol="0">
            <a:normAutofit fontScale="92500" lnSpcReduction="20000"/>
          </a:bodyPr>
          <a:lstStyle/>
          <a:p>
            <a:pPr eaLnBrk="1" fontAlgn="auto" hangingPunct="1">
              <a:spcAft>
                <a:spcPts val="0"/>
              </a:spcAft>
              <a:buFont typeface="Arial" pitchFamily="34" charset="0"/>
              <a:buChar char="•"/>
              <a:defRPr/>
            </a:pPr>
            <a:r>
              <a:rPr lang="en-US" sz="3200" dirty="0" smtClean="0"/>
              <a:t>Here we detect a unanimous positive response. It seems they have realized that such </a:t>
            </a:r>
            <a:r>
              <a:rPr lang="en-US" sz="3200" dirty="0" err="1" smtClean="0"/>
              <a:t>cooperations</a:t>
            </a:r>
            <a:r>
              <a:rPr lang="en-US" sz="3200" dirty="0" smtClean="0"/>
              <a:t> allow their children to meet learning challenges which ameliorate the teaching/learning context.</a:t>
            </a:r>
            <a:endParaRPr lang="en-US" sz="3200" dirty="0"/>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n-US" b="1" dirty="0" smtClean="0"/>
              <a:t>C. </a:t>
            </a:r>
            <a:r>
              <a:rPr lang="en-US" b="1" smtClean="0"/>
              <a:t>PUPILS-22</a:t>
            </a:r>
            <a:endParaRPr lang="en-US" b="1" dirty="0"/>
          </a:p>
        </p:txBody>
      </p:sp>
      <p:pic>
        <p:nvPicPr>
          <p:cNvPr id="17411" name="Content Placeholder 4" descr="KIDS EVALUATION.jpg"/>
          <p:cNvPicPr>
            <a:picLocks noGrp="1" noChangeAspect="1"/>
          </p:cNvPicPr>
          <p:nvPr>
            <p:ph sz="half" idx="1"/>
          </p:nvPr>
        </p:nvPicPr>
        <p:blipFill>
          <a:blip r:embed="rId2" cstate="print"/>
          <a:srcRect/>
          <a:stretch>
            <a:fillRect/>
          </a:stretch>
        </p:blipFill>
        <p:spPr>
          <a:xfrm>
            <a:off x="304800" y="1828800"/>
            <a:ext cx="4665663" cy="4114800"/>
          </a:xfrm>
        </p:spPr>
      </p:pic>
      <p:sp>
        <p:nvSpPr>
          <p:cNvPr id="4" name="Content Placeholder 3"/>
          <p:cNvSpPr>
            <a:spLocks noGrp="1"/>
          </p:cNvSpPr>
          <p:nvPr>
            <p:ph sz="half" idx="2"/>
          </p:nvPr>
        </p:nvSpPr>
        <p:spPr>
          <a:xfrm>
            <a:off x="4800600" y="1600200"/>
            <a:ext cx="3886200" cy="4525963"/>
          </a:xfrm>
        </p:spPr>
        <p:style>
          <a:lnRef idx="1">
            <a:schemeClr val="dk1"/>
          </a:lnRef>
          <a:fillRef idx="2">
            <a:schemeClr val="dk1"/>
          </a:fillRef>
          <a:effectRef idx="1">
            <a:schemeClr val="dk1"/>
          </a:effectRef>
          <a:fontRef idx="minor">
            <a:schemeClr val="dk1"/>
          </a:fontRef>
        </p:style>
        <p:txBody>
          <a:bodyPr rtlCol="0">
            <a:normAutofit/>
          </a:bodyPr>
          <a:lstStyle/>
          <a:p>
            <a:pPr algn="ctr" eaLnBrk="1" fontAlgn="auto" hangingPunct="1">
              <a:spcAft>
                <a:spcPts val="0"/>
              </a:spcAft>
              <a:buFont typeface="Arial" pitchFamily="34" charset="0"/>
              <a:buNone/>
              <a:defRPr/>
            </a:pPr>
            <a:r>
              <a:rPr lang="en-US" sz="5400" b="1" dirty="0" smtClean="0"/>
              <a:t>IMPACT</a:t>
            </a:r>
          </a:p>
          <a:p>
            <a:pPr algn="ctr" eaLnBrk="1" fontAlgn="auto" hangingPunct="1">
              <a:spcAft>
                <a:spcPts val="0"/>
              </a:spcAft>
              <a:buFont typeface="Arial" pitchFamily="34" charset="0"/>
              <a:buNone/>
              <a:defRPr/>
            </a:pPr>
            <a:r>
              <a:rPr lang="en-US" sz="5400" b="1" dirty="0" smtClean="0"/>
              <a:t>EVALUATION FORM</a:t>
            </a:r>
            <a:endParaRPr lang="en-US" sz="5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smtClean="0"/>
              <a:t>1. </a:t>
            </a:r>
            <a:r>
              <a:rPr lang="sl-SI" sz="3200" b="1" dirty="0" smtClean="0"/>
              <a:t>I think that what I learn depends mostly on my own decisions</a:t>
            </a:r>
            <a:r>
              <a:rPr lang="en-US" sz="3200" b="1" dirty="0" smtClean="0"/>
              <a:t>.</a:t>
            </a:r>
            <a:endParaRPr lang="en-US" sz="3200" dirty="0" smtClean="0"/>
          </a:p>
        </p:txBody>
      </p:sp>
      <p:sp>
        <p:nvSpPr>
          <p:cNvPr id="18435" name="Content Placeholder 3"/>
          <p:cNvSpPr>
            <a:spLocks noGrp="1"/>
          </p:cNvSpPr>
          <p:nvPr>
            <p:ph sz="half" idx="2"/>
          </p:nvPr>
        </p:nvSpPr>
        <p:spPr/>
        <p:txBody>
          <a:bodyPr/>
          <a:lstStyle/>
          <a:p>
            <a:pPr eaLnBrk="1" hangingPunct="1"/>
            <a:r>
              <a:rPr lang="en-US" smtClean="0"/>
              <a:t>Pupils (15/22) have been so actively involved in the effective implementation of the tasks at hand that they’ve come up with the feeling that they really have learned by choice.</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smtClean="0"/>
              <a:t>2. </a:t>
            </a:r>
            <a:r>
              <a:rPr lang="sl-SI" sz="3200" b="1" dirty="0" smtClean="0"/>
              <a:t>I can find and organize information which I need for different tasks.</a:t>
            </a:r>
            <a:endParaRPr lang="en-US" sz="3200" dirty="0" smtClean="0"/>
          </a:p>
        </p:txBody>
      </p:sp>
      <p:sp>
        <p:nvSpPr>
          <p:cNvPr id="19459" name="Content Placeholder 3"/>
          <p:cNvSpPr>
            <a:spLocks noGrp="1"/>
          </p:cNvSpPr>
          <p:nvPr>
            <p:ph sz="half" idx="2"/>
          </p:nvPr>
        </p:nvSpPr>
        <p:spPr/>
        <p:txBody>
          <a:bodyPr/>
          <a:lstStyle/>
          <a:p>
            <a:pPr eaLnBrk="1" hangingPunct="1"/>
            <a:r>
              <a:rPr lang="en-US" smtClean="0"/>
              <a:t>The majority of the pupils (19/22) admit the fact that they are now more able to search and locate information they need in order to carry out a task.</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1325562"/>
          </a:xfrm>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smtClean="0"/>
              <a:t>3.</a:t>
            </a:r>
            <a:r>
              <a:rPr lang="sl-SI" sz="3200" dirty="0" smtClean="0"/>
              <a:t> </a:t>
            </a:r>
            <a:r>
              <a:rPr lang="sl-SI" sz="3200" b="1" dirty="0" smtClean="0"/>
              <a:t>I feel confident about cooperating with my classmates and working in a team on different tasks.</a:t>
            </a:r>
            <a:endParaRPr lang="en-US" sz="3200" dirty="0" smtClean="0"/>
          </a:p>
        </p:txBody>
      </p:sp>
      <p:sp>
        <p:nvSpPr>
          <p:cNvPr id="20483" name="Content Placeholder 3"/>
          <p:cNvSpPr>
            <a:spLocks noGrp="1"/>
          </p:cNvSpPr>
          <p:nvPr>
            <p:ph sz="half" idx="2"/>
          </p:nvPr>
        </p:nvSpPr>
        <p:spPr/>
        <p:txBody>
          <a:bodyPr/>
          <a:lstStyle/>
          <a:p>
            <a:pPr eaLnBrk="1" hangingPunct="1"/>
            <a:r>
              <a:rPr lang="en-US" smtClean="0"/>
              <a:t>Although pupils were already familiar with group work, the project has assisted them in furthering their collaborative skills. They said they now feel more confident when they have to cooperate with classmates, working in groups or in pairs.</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en-US" b="1" dirty="0" smtClean="0">
                <a:solidFill>
                  <a:srgbClr val="FF0000"/>
                </a:solidFill>
              </a:rPr>
              <a:t>END OF YEAR EVALUATION</a:t>
            </a:r>
            <a:endParaRPr lang="en-US" dirty="0" smtClean="0"/>
          </a:p>
        </p:txBody>
      </p:sp>
      <p:pic>
        <p:nvPicPr>
          <p:cNvPr id="7171" name="Content Placeholder 3" descr="king_executioner_evaluation_form_248675.jpg"/>
          <p:cNvPicPr>
            <a:picLocks noGrp="1" noChangeAspect="1"/>
          </p:cNvPicPr>
          <p:nvPr>
            <p:ph idx="1"/>
          </p:nvPr>
        </p:nvPicPr>
        <p:blipFill>
          <a:blip r:embed="rId2" cstate="print"/>
          <a:srcRect/>
          <a:stretch>
            <a:fillRect/>
          </a:stretch>
        </p:blipFill>
        <p:spPr>
          <a:xfrm>
            <a:off x="1447800" y="1524000"/>
            <a:ext cx="6553200" cy="4570413"/>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smtClean="0"/>
              <a:t>4. </a:t>
            </a:r>
            <a:r>
              <a:rPr lang="sl-SI" sz="3200" b="1" dirty="0" smtClean="0"/>
              <a:t>I can see where there is room for</a:t>
            </a:r>
            <a:r>
              <a:rPr lang="en-US" sz="3200" b="1" dirty="0" smtClean="0"/>
              <a:t> </a:t>
            </a:r>
            <a:r>
              <a:rPr lang="sl-SI" sz="3200" b="1" dirty="0" smtClean="0"/>
              <a:t>improvement in my knowledge.</a:t>
            </a:r>
            <a:endParaRPr lang="en-US" sz="3200" dirty="0" smtClean="0"/>
          </a:p>
        </p:txBody>
      </p:sp>
      <p:sp>
        <p:nvSpPr>
          <p:cNvPr id="21507" name="Content Placeholder 3"/>
          <p:cNvSpPr>
            <a:spLocks noGrp="1"/>
          </p:cNvSpPr>
          <p:nvPr>
            <p:ph sz="half" idx="2"/>
          </p:nvPr>
        </p:nvSpPr>
        <p:spPr/>
        <p:txBody>
          <a:bodyPr/>
          <a:lstStyle/>
          <a:p>
            <a:pPr eaLnBrk="1" hangingPunct="1"/>
            <a:r>
              <a:rPr lang="en-US" sz="3200" smtClean="0"/>
              <a:t>12/22 pupils were enabled to self-assess themselves, evaluate their progress and trace the areas in need of improvement.</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smtClean="0"/>
              <a:t>5. </a:t>
            </a:r>
            <a:r>
              <a:rPr lang="sl-SI" sz="3200" b="1" dirty="0" smtClean="0"/>
              <a:t>I see the need for improving my foreign language skills.</a:t>
            </a:r>
            <a:endParaRPr lang="en-US" sz="3200" dirty="0" smtClean="0"/>
          </a:p>
        </p:txBody>
      </p:sp>
      <p:sp>
        <p:nvSpPr>
          <p:cNvPr id="22531" name="Content Placeholder 3"/>
          <p:cNvSpPr>
            <a:spLocks noGrp="1"/>
          </p:cNvSpPr>
          <p:nvPr>
            <p:ph sz="half" idx="2"/>
          </p:nvPr>
        </p:nvSpPr>
        <p:spPr/>
        <p:txBody>
          <a:bodyPr/>
          <a:lstStyle/>
          <a:p>
            <a:pPr eaLnBrk="1" hangingPunct="1"/>
            <a:r>
              <a:rPr lang="en-US" smtClean="0"/>
              <a:t>A great number of pupils argued for the need for improving their E.F. L. skills and especially their productive skills &amp; subskills.</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600" b="1" dirty="0" smtClean="0"/>
              <a:t>6. </a:t>
            </a:r>
            <a:r>
              <a:rPr lang="sl-SI" sz="3600" b="1" dirty="0" smtClean="0"/>
              <a:t> </a:t>
            </a:r>
            <a:r>
              <a:rPr lang="en-US" sz="3600" b="1" dirty="0" smtClean="0"/>
              <a:t>I </a:t>
            </a:r>
            <a:r>
              <a:rPr lang="sl-SI" sz="3600" b="1" dirty="0" smtClean="0"/>
              <a:t>think it is important to keep learning new things, even in adult life.</a:t>
            </a:r>
            <a:endParaRPr lang="en-US" sz="3600" dirty="0" smtClean="0"/>
          </a:p>
        </p:txBody>
      </p:sp>
      <p:sp>
        <p:nvSpPr>
          <p:cNvPr id="23555" name="Content Placeholder 3"/>
          <p:cNvSpPr>
            <a:spLocks noGrp="1"/>
          </p:cNvSpPr>
          <p:nvPr>
            <p:ph sz="half" idx="2"/>
          </p:nvPr>
        </p:nvSpPr>
        <p:spPr/>
        <p:txBody>
          <a:bodyPr/>
          <a:lstStyle/>
          <a:p>
            <a:pPr eaLnBrk="1" hangingPunct="1"/>
            <a:r>
              <a:rPr lang="en-US" smtClean="0"/>
              <a:t>16/22 students agree on the importance of keeping learning new things. Carrying out those tasks with alternative teaching/ learning methods  has raised their level of motivation with regards to long-life learning.</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smtClean="0"/>
              <a:t>7. I </a:t>
            </a:r>
            <a:r>
              <a:rPr lang="sl-SI" sz="3200" b="1" dirty="0" smtClean="0"/>
              <a:t>am going to stay in touch with </a:t>
            </a:r>
            <a:r>
              <a:rPr lang="en-US" sz="3200" b="1" dirty="0" smtClean="0"/>
              <a:t>some </a:t>
            </a:r>
            <a:r>
              <a:rPr lang="sl-SI" sz="3200" b="1" dirty="0" smtClean="0"/>
              <a:t>children from other countries.</a:t>
            </a:r>
            <a:endParaRPr lang="en-US" sz="3200" dirty="0" smtClean="0"/>
          </a:p>
        </p:txBody>
      </p:sp>
      <p:sp>
        <p:nvSpPr>
          <p:cNvPr id="24579" name="Content Placeholder 3"/>
          <p:cNvSpPr>
            <a:spLocks noGrp="1"/>
          </p:cNvSpPr>
          <p:nvPr>
            <p:ph sz="half" idx="2"/>
          </p:nvPr>
        </p:nvSpPr>
        <p:spPr/>
        <p:txBody>
          <a:bodyPr/>
          <a:lstStyle/>
          <a:p>
            <a:pPr eaLnBrk="1" hangingPunct="1"/>
            <a:r>
              <a:rPr lang="en-US" sz="3200" smtClean="0"/>
              <a:t>Quite many pupils expressed their desire to keep in touch with their partners. Especially those who have already been given hospitality.</a:t>
            </a:r>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600" b="1" dirty="0" smtClean="0"/>
              <a:t>8. </a:t>
            </a:r>
            <a:r>
              <a:rPr lang="sl-SI" sz="3600" b="1" dirty="0" smtClean="0"/>
              <a:t>I would like to work again on a cooperation project.</a:t>
            </a:r>
            <a:endParaRPr lang="en-US" sz="3600" dirty="0" smtClean="0"/>
          </a:p>
        </p:txBody>
      </p:sp>
      <p:sp>
        <p:nvSpPr>
          <p:cNvPr id="4" name="Content Placeholder 3"/>
          <p:cNvSpPr>
            <a:spLocks noGrp="1"/>
          </p:cNvSpPr>
          <p:nvPr>
            <p:ph sz="half" idx="2"/>
          </p:nvPr>
        </p:nvSpPr>
        <p:spPr/>
        <p:txBody>
          <a:bodyPr rtlCol="0">
            <a:normAutofit fontScale="92500"/>
          </a:bodyPr>
          <a:lstStyle/>
          <a:p>
            <a:pPr eaLnBrk="1" fontAlgn="auto" hangingPunct="1">
              <a:spcAft>
                <a:spcPts val="0"/>
              </a:spcAft>
              <a:buFont typeface="Arial" pitchFamily="34" charset="0"/>
              <a:buChar char="•"/>
              <a:defRPr/>
            </a:pPr>
            <a:r>
              <a:rPr lang="en-US" dirty="0" smtClean="0"/>
              <a:t>The majority of pupils are keen on being involved in such a project again. Every time we had to perform an Erasmus task they were so excited that they even negotiated with their mainstream teacher the extension of  the time allotted for the completion of the task.</a:t>
            </a:r>
            <a:endParaRPr lang="en-US" dirty="0"/>
          </a:p>
        </p:txBody>
      </p:sp>
      <p:graphicFrame>
        <p:nvGraphicFramePr>
          <p:cNvPr id="5" name="Γράφημα 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ANY QUESTIONS? NO? GREAT!!!</a:t>
            </a:r>
            <a:endParaRPr lang="en-US" dirty="0"/>
          </a:p>
        </p:txBody>
      </p:sp>
      <p:pic>
        <p:nvPicPr>
          <p:cNvPr id="4" name="Content Placeholder 3" descr="HHHHHHHHHHHHHHHH.jpg"/>
          <p:cNvPicPr>
            <a:picLocks noGrp="1" noChangeAspect="1"/>
          </p:cNvPicPr>
          <p:nvPr>
            <p:ph idx="1"/>
          </p:nvPr>
        </p:nvPicPr>
        <p:blipFill>
          <a:blip r:embed="rId2" cstate="print"/>
          <a:stretch>
            <a:fillRect/>
          </a:stretch>
        </p:blipFill>
        <p:spPr>
          <a:xfrm>
            <a:off x="739347" y="1600200"/>
            <a:ext cx="7854330" cy="4419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rtlCol="0">
            <a:normAutofit fontScale="90000"/>
          </a:bodyPr>
          <a:lstStyle/>
          <a:p>
            <a:pPr marL="742950" indent="-742950" eaLnBrk="1" fontAlgn="auto" hangingPunct="1">
              <a:spcAft>
                <a:spcPts val="0"/>
              </a:spcAft>
              <a:defRPr/>
            </a:pPr>
            <a:r>
              <a:rPr lang="en-US" b="1" dirty="0" smtClean="0">
                <a:solidFill>
                  <a:srgbClr val="7030A0"/>
                </a:solidFill>
              </a:rPr>
              <a:t>1. Lesson observation </a:t>
            </a:r>
            <a:r>
              <a:rPr lang="en-US" b="1" dirty="0" smtClean="0">
                <a:solidFill>
                  <a:srgbClr val="7030A0"/>
                </a:solidFill>
              </a:rPr>
              <a:t>form</a:t>
            </a:r>
            <a:br>
              <a:rPr lang="en-US" b="1" dirty="0" smtClean="0">
                <a:solidFill>
                  <a:srgbClr val="7030A0"/>
                </a:solidFill>
              </a:rPr>
            </a:br>
            <a:r>
              <a:rPr lang="en-US" sz="3100" dirty="0" smtClean="0"/>
              <a:t>(Conducted </a:t>
            </a:r>
            <a:r>
              <a:rPr lang="en-US" sz="3100" dirty="0" smtClean="0"/>
              <a:t>by the Head </a:t>
            </a:r>
            <a:r>
              <a:rPr lang="en-US" sz="3100" dirty="0" smtClean="0"/>
              <a:t>teacher)</a:t>
            </a:r>
            <a:endParaRPr lang="en-US" sz="3100" dirty="0"/>
          </a:p>
        </p:txBody>
      </p:sp>
      <p:pic>
        <p:nvPicPr>
          <p:cNvPr id="8195" name="Content Placeholder 4" descr="PRINCIPAL.jpg"/>
          <p:cNvPicPr>
            <a:picLocks noGrp="1" noChangeAspect="1"/>
          </p:cNvPicPr>
          <p:nvPr>
            <p:ph sz="half" idx="1"/>
          </p:nvPr>
        </p:nvPicPr>
        <p:blipFill>
          <a:blip r:embed="rId2" cstate="print"/>
          <a:srcRect/>
          <a:stretch>
            <a:fillRect/>
          </a:stretch>
        </p:blipFill>
        <p:spPr>
          <a:xfrm>
            <a:off x="650875" y="1600200"/>
            <a:ext cx="3651250" cy="4525963"/>
          </a:xfrm>
        </p:spPr>
      </p:pic>
      <p:pic>
        <p:nvPicPr>
          <p:cNvPr id="8196" name="Content Placeholder 5" descr="PRINCIPAL 2.jpg"/>
          <p:cNvPicPr>
            <a:picLocks noGrp="1" noChangeAspect="1"/>
          </p:cNvPicPr>
          <p:nvPr>
            <p:ph sz="half" idx="2"/>
          </p:nvPr>
        </p:nvPicPr>
        <p:blipFill>
          <a:blip r:embed="rId3" cstate="print"/>
          <a:srcRect/>
          <a:stretch>
            <a:fillRect/>
          </a:stretch>
        </p:blipFill>
        <p:spPr>
          <a:xfrm>
            <a:off x="4586288" y="1828800"/>
            <a:ext cx="4114800" cy="4114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en-US" sz="2800" b="1" dirty="0" smtClean="0"/>
              <a:t>1. Which of the following teaching methods have been used during this lesson?</a:t>
            </a:r>
            <a:r>
              <a:rPr lang="en-US" sz="2800" dirty="0" smtClean="0"/>
              <a:t> </a:t>
            </a:r>
          </a:p>
        </p:txBody>
      </p:sp>
      <p:sp>
        <p:nvSpPr>
          <p:cNvPr id="9219" name="Content Placeholder 3"/>
          <p:cNvSpPr>
            <a:spLocks noGrp="1"/>
          </p:cNvSpPr>
          <p:nvPr>
            <p:ph sz="half" idx="2"/>
          </p:nvPr>
        </p:nvSpPr>
        <p:spPr>
          <a:xfrm>
            <a:off x="4343400" y="1524000"/>
            <a:ext cx="4343400" cy="4602163"/>
          </a:xfrm>
        </p:spPr>
        <p:txBody>
          <a:bodyPr/>
          <a:lstStyle/>
          <a:p>
            <a:pPr eaLnBrk="1" hangingPunct="1"/>
            <a:r>
              <a:rPr lang="en-US" sz="2400" b="1" smtClean="0"/>
              <a:t>Project-based learning </a:t>
            </a:r>
            <a:r>
              <a:rPr lang="en-US" sz="2400" smtClean="0"/>
              <a:t>and </a:t>
            </a:r>
            <a:r>
              <a:rPr lang="en-US" sz="2400" b="1" smtClean="0"/>
              <a:t>peer-learning</a:t>
            </a:r>
            <a:r>
              <a:rPr lang="en-US" sz="2400" smtClean="0"/>
              <a:t>  have been used by the majority of the teachers. </a:t>
            </a:r>
            <a:r>
              <a:rPr lang="en-US" sz="2400" b="1" smtClean="0"/>
              <a:t>Webquest </a:t>
            </a:r>
            <a:r>
              <a:rPr lang="en-US" sz="2400" smtClean="0"/>
              <a:t>has been the heart of the particular lesson for fewer teachers, as they found it rather time consuming &amp; much elaborated. </a:t>
            </a:r>
            <a:r>
              <a:rPr lang="en-US" sz="2400" b="1" smtClean="0"/>
              <a:t>Learning by teaching, </a:t>
            </a:r>
            <a:r>
              <a:rPr lang="en-US" sz="2400" smtClean="0"/>
              <a:t>although not complicated at all, it’s been used by even fewer teachers (3) (maybe because such a method may act as a “stirrer.</a:t>
            </a:r>
          </a:p>
        </p:txBody>
      </p:sp>
      <p:graphicFrame>
        <p:nvGraphicFramePr>
          <p:cNvPr id="5" name="Θέση περιεχομένου 4"/>
          <p:cNvGraphicFramePr>
            <a:graphicFrameLocks noGrp="1"/>
          </p:cNvGraphicFramePr>
          <p:nvPr>
            <p:ph sz="half" idx="1"/>
          </p:nvPr>
        </p:nvGraphicFramePr>
        <p:xfrm>
          <a:off x="457200" y="1752600"/>
          <a:ext cx="3733800" cy="4373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en-US" sz="3600" b="1" dirty="0" smtClean="0"/>
              <a:t>2.   Has ICT been used during this lesson?</a:t>
            </a:r>
            <a:r>
              <a:rPr lang="en-US" b="1" dirty="0" smtClean="0"/>
              <a:t/>
            </a:r>
            <a:br>
              <a:rPr lang="en-US" b="1" dirty="0" smtClean="0"/>
            </a:br>
            <a:endParaRPr lang="en-US" dirty="0"/>
          </a:p>
        </p:txBody>
      </p:sp>
      <p:sp>
        <p:nvSpPr>
          <p:cNvPr id="4" name="Content Placeholder 3"/>
          <p:cNvSpPr>
            <a:spLocks noGrp="1"/>
          </p:cNvSpPr>
          <p:nvPr>
            <p:ph sz="half" idx="2"/>
          </p:nvPr>
        </p:nvSpPr>
        <p:spPr>
          <a:xfrm>
            <a:off x="4800600" y="1828800"/>
            <a:ext cx="3886200" cy="4297363"/>
          </a:xfrm>
        </p:spPr>
        <p:txBody>
          <a:bodyPr rtlCol="0">
            <a:normAutofit fontScale="92500"/>
          </a:bodyPr>
          <a:lstStyle/>
          <a:p>
            <a:pPr eaLnBrk="1" fontAlgn="auto" hangingPunct="1">
              <a:spcAft>
                <a:spcPts val="0"/>
              </a:spcAft>
              <a:buFont typeface="Arial" pitchFamily="34" charset="0"/>
              <a:buChar char="•"/>
              <a:defRPr/>
            </a:pPr>
            <a:r>
              <a:rPr lang="en-US" dirty="0" smtClean="0"/>
              <a:t> </a:t>
            </a:r>
            <a:r>
              <a:rPr lang="en-US" sz="2400" dirty="0" smtClean="0"/>
              <a:t>ICT has been used by the majority of the teachers (20/22). Indeed, they are convinced about the pedagogical benefits of a computer mediated course. Of course they are facilitated by the fact that all classrooms are equipped with a computer, beamer, overhead projector &amp; internet access. </a:t>
            </a:r>
            <a:endParaRPr lang="en-US" sz="2400" dirty="0"/>
          </a:p>
        </p:txBody>
      </p:sp>
      <p:graphicFrame>
        <p:nvGraphicFramePr>
          <p:cNvPr id="1026" name="Θέση περιεχομένου 5"/>
          <p:cNvGraphicFramePr>
            <a:graphicFrameLocks noGrp="1"/>
          </p:cNvGraphicFramePr>
          <p:nvPr>
            <p:ph sz="half" idx="1"/>
          </p:nvPr>
        </p:nvGraphicFramePr>
        <p:xfrm>
          <a:off x="406400" y="1549400"/>
          <a:ext cx="4140200" cy="4627563"/>
        </p:xfrm>
        <a:graphic>
          <a:graphicData uri="http://schemas.openxmlformats.org/presentationml/2006/ole">
            <p:oleObj spid="_x0000_s1026" r:id="rId3" imgW="4139543" imgH="4627265" progId="Excel.Shee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en-US" sz="3200" b="1" dirty="0" smtClean="0"/>
              <a:t>3.   The teacher has encouraged the pupils to work collaboratively.</a:t>
            </a:r>
            <a:endParaRPr lang="en-US" sz="3200" dirty="0" smtClean="0"/>
          </a:p>
        </p:txBody>
      </p:sp>
      <p:sp>
        <p:nvSpPr>
          <p:cNvPr id="2052" name="Content Placeholder 3"/>
          <p:cNvSpPr>
            <a:spLocks noGrp="1"/>
          </p:cNvSpPr>
          <p:nvPr>
            <p:ph sz="half" idx="2"/>
          </p:nvPr>
        </p:nvSpPr>
        <p:spPr>
          <a:xfrm>
            <a:off x="4800600" y="1905000"/>
            <a:ext cx="3886200" cy="4221163"/>
          </a:xfrm>
        </p:spPr>
        <p:txBody>
          <a:bodyPr/>
          <a:lstStyle/>
          <a:p>
            <a:pPr eaLnBrk="1" hangingPunct="1"/>
            <a:r>
              <a:rPr lang="en-US" smtClean="0"/>
              <a:t>The majority of teachers (18/22) seem to have encouraged pair &amp;  group work. What’s more, they have made sure each member within the group has been able to  resume a role.</a:t>
            </a:r>
          </a:p>
        </p:txBody>
      </p:sp>
      <p:graphicFrame>
        <p:nvGraphicFramePr>
          <p:cNvPr id="2050" name="Θέση περιεχομένου 7"/>
          <p:cNvGraphicFramePr>
            <a:graphicFrameLocks noGrp="1"/>
          </p:cNvGraphicFramePr>
          <p:nvPr>
            <p:ph sz="half" idx="1"/>
          </p:nvPr>
        </p:nvGraphicFramePr>
        <p:xfrm>
          <a:off x="406400" y="1549400"/>
          <a:ext cx="4140200" cy="4627563"/>
        </p:xfrm>
        <a:graphic>
          <a:graphicData uri="http://schemas.openxmlformats.org/presentationml/2006/ole">
            <p:oleObj spid="_x0000_s2050" r:id="rId3" imgW="4139543" imgH="4627265" progId="Excel.Shee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en-US" sz="3200" b="1" dirty="0" smtClean="0"/>
              <a:t>4. The children were interested in the lesson activities.</a:t>
            </a:r>
            <a:endParaRPr lang="en-US" sz="3200" dirty="0" smtClean="0"/>
          </a:p>
        </p:txBody>
      </p:sp>
      <p:sp>
        <p:nvSpPr>
          <p:cNvPr id="4" name="Content Placeholder 3"/>
          <p:cNvSpPr>
            <a:spLocks noGrp="1"/>
          </p:cNvSpPr>
          <p:nvPr>
            <p:ph sz="half" idx="2"/>
          </p:nvPr>
        </p:nvSpPr>
        <p:spPr/>
        <p:txBody>
          <a:bodyPr rtlCol="0">
            <a:normAutofit fontScale="92500"/>
          </a:bodyPr>
          <a:lstStyle/>
          <a:p>
            <a:pPr eaLnBrk="1" fontAlgn="auto" hangingPunct="1">
              <a:spcAft>
                <a:spcPts val="0"/>
              </a:spcAft>
              <a:buFont typeface="Arial" pitchFamily="34" charset="0"/>
              <a:buChar char="•"/>
              <a:defRPr/>
            </a:pPr>
            <a:r>
              <a:rPr lang="en-US" dirty="0" smtClean="0"/>
              <a:t>The activities set by the teachers appeared pretty appealing  for the pupils. There was noticed quite active participation of the majority of the learners.</a:t>
            </a:r>
          </a:p>
          <a:p>
            <a:pPr eaLnBrk="1" fontAlgn="auto" hangingPunct="1">
              <a:spcAft>
                <a:spcPts val="0"/>
              </a:spcAft>
              <a:buFont typeface="Arial" pitchFamily="34" charset="0"/>
              <a:buChar char="•"/>
              <a:defRPr/>
            </a:pPr>
            <a:r>
              <a:rPr lang="en-US" dirty="0" smtClean="0"/>
              <a:t>Still, there was a small number (3) </a:t>
            </a:r>
            <a:r>
              <a:rPr lang="en-US" dirty="0"/>
              <a:t>t</a:t>
            </a:r>
            <a:r>
              <a:rPr lang="en-US" dirty="0" smtClean="0"/>
              <a:t>hat did not seem to regard the tasks interesting enough.</a:t>
            </a:r>
            <a:endParaRPr lang="en-US" dirty="0"/>
          </a:p>
        </p:txBody>
      </p:sp>
      <p:graphicFrame>
        <p:nvGraphicFramePr>
          <p:cNvPr id="3074" name="Θέση περιεχομένου 5"/>
          <p:cNvGraphicFramePr>
            <a:graphicFrameLocks noGrp="1"/>
          </p:cNvGraphicFramePr>
          <p:nvPr>
            <p:ph sz="half" idx="1"/>
          </p:nvPr>
        </p:nvGraphicFramePr>
        <p:xfrm>
          <a:off x="406400" y="1549400"/>
          <a:ext cx="4140200" cy="4627563"/>
        </p:xfrm>
        <a:graphic>
          <a:graphicData uri="http://schemas.openxmlformats.org/presentationml/2006/ole">
            <p:oleObj spid="_x0000_s3074" r:id="rId3" imgW="4139543" imgH="4627265" progId="Excel.Shee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en-US" dirty="0" smtClean="0"/>
              <a:t/>
            </a:r>
            <a:br>
              <a:rPr lang="en-US" dirty="0" smtClean="0"/>
            </a:br>
            <a:r>
              <a:rPr lang="en-US" sz="3600" b="1" dirty="0" smtClean="0"/>
              <a:t>5. The children maintained motivation throughout the lesson.</a:t>
            </a:r>
            <a:r>
              <a:rPr lang="en-US" dirty="0" smtClean="0"/>
              <a:t/>
            </a:r>
            <a:br>
              <a:rPr lang="en-US" dirty="0" smtClean="0"/>
            </a:br>
            <a:endParaRPr lang="en-US" dirty="0"/>
          </a:p>
        </p:txBody>
      </p:sp>
      <p:sp>
        <p:nvSpPr>
          <p:cNvPr id="4100" name="Content Placeholder 3"/>
          <p:cNvSpPr>
            <a:spLocks noGrp="1"/>
          </p:cNvSpPr>
          <p:nvPr>
            <p:ph sz="half" idx="2"/>
          </p:nvPr>
        </p:nvSpPr>
        <p:spPr/>
        <p:txBody>
          <a:bodyPr/>
          <a:lstStyle/>
          <a:p>
            <a:pPr eaLnBrk="1" hangingPunct="1"/>
            <a:r>
              <a:rPr lang="en-US" smtClean="0"/>
              <a:t>The results here pinpoint how highly engaged the learners have been during the lesson. Pupils seem really motivated and eager to interact with each other.</a:t>
            </a:r>
          </a:p>
        </p:txBody>
      </p:sp>
      <p:graphicFrame>
        <p:nvGraphicFramePr>
          <p:cNvPr id="4098" name="Θέση περιεχομένου 7"/>
          <p:cNvGraphicFramePr>
            <a:graphicFrameLocks noGrp="1"/>
          </p:cNvGraphicFramePr>
          <p:nvPr>
            <p:ph sz="half" idx="1"/>
          </p:nvPr>
        </p:nvGraphicFramePr>
        <p:xfrm>
          <a:off x="406400" y="1549400"/>
          <a:ext cx="4140200" cy="4627563"/>
        </p:xfrm>
        <a:graphic>
          <a:graphicData uri="http://schemas.openxmlformats.org/presentationml/2006/ole">
            <p:oleObj spid="_x0000_s4098" r:id="rId3" imgW="4139543" imgH="4627265" progId="Excel.Shee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eaLnBrk="1" fontAlgn="auto" hangingPunct="1">
              <a:spcAft>
                <a:spcPts val="0"/>
              </a:spcAft>
              <a:defRPr/>
            </a:pPr>
            <a:r>
              <a:rPr lang="en-US" sz="6600" b="1" dirty="0" smtClean="0"/>
              <a:t>B. </a:t>
            </a:r>
            <a:r>
              <a:rPr lang="sl-SI" sz="6600" b="1" dirty="0" smtClean="0"/>
              <a:t>Parents</a:t>
            </a:r>
            <a:r>
              <a:rPr lang="en-US" sz="6600" b="1" dirty="0" smtClean="0"/>
              <a:t>-24</a:t>
            </a:r>
            <a:endParaRPr lang="en-US" sz="6600" dirty="0"/>
          </a:p>
        </p:txBody>
      </p:sp>
      <p:pic>
        <p:nvPicPr>
          <p:cNvPr id="10243" name="Content Placeholder 4" descr="parents enaaaa.png"/>
          <p:cNvPicPr>
            <a:picLocks noGrp="1" noChangeAspect="1"/>
          </p:cNvPicPr>
          <p:nvPr>
            <p:ph sz="half" idx="1"/>
          </p:nvPr>
        </p:nvPicPr>
        <p:blipFill>
          <a:blip r:embed="rId2" cstate="print"/>
          <a:srcRect/>
          <a:stretch>
            <a:fillRect/>
          </a:stretch>
        </p:blipFill>
        <p:spPr>
          <a:xfrm>
            <a:off x="228600" y="1676400"/>
            <a:ext cx="4267200" cy="4910138"/>
          </a:xfrm>
        </p:spPr>
      </p:pic>
      <p:sp>
        <p:nvSpPr>
          <p:cNvPr id="4" name="Content Placeholder 3"/>
          <p:cNvSpPr>
            <a:spLocks noGrp="1"/>
          </p:cNvSpPr>
          <p:nvPr>
            <p:ph sz="half" idx="2"/>
          </p:nvPr>
        </p:nvSpPr>
        <p:spPr>
          <a:xfrm>
            <a:off x="4648200" y="1600200"/>
            <a:ext cx="4114800" cy="4876800"/>
          </a:xfrm>
        </p:spPr>
        <p:style>
          <a:lnRef idx="0">
            <a:schemeClr val="accent3"/>
          </a:lnRef>
          <a:fillRef idx="3">
            <a:schemeClr val="accent3"/>
          </a:fillRef>
          <a:effectRef idx="3">
            <a:schemeClr val="accent3"/>
          </a:effectRef>
          <a:fontRef idx="minor">
            <a:schemeClr val="lt1"/>
          </a:fontRef>
        </p:style>
        <p:txBody>
          <a:bodyPr rtlCol="0">
            <a:normAutofit/>
          </a:bodyPr>
          <a:lstStyle/>
          <a:p>
            <a:pPr eaLnBrk="1" fontAlgn="auto" hangingPunct="1">
              <a:spcAft>
                <a:spcPts val="0"/>
              </a:spcAft>
              <a:buFont typeface="Arial" pitchFamily="34" charset="0"/>
              <a:buChar char="•"/>
              <a:defRPr/>
            </a:pPr>
            <a:r>
              <a:rPr lang="sl-SI" sz="6000" b="1" dirty="0" smtClean="0"/>
              <a:t>Impact Evaluation Form</a:t>
            </a:r>
            <a:endParaRPr lang="en-US" sz="6000"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507</TotalTime>
  <Words>1082</Words>
  <Application>Microsoft Office PowerPoint</Application>
  <PresentationFormat>On-screen Show (4:3)</PresentationFormat>
  <Paragraphs>64</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Microsoft Office Excel 97-2003 Worksheet</vt:lpstr>
      <vt:lpstr>PROJECT’S EVALUATION</vt:lpstr>
      <vt:lpstr>END OF YEAR EVALUATION</vt:lpstr>
      <vt:lpstr>1. Lesson observation form (Conducted by the Head teacher)</vt:lpstr>
      <vt:lpstr>1. Which of the following teaching methods have been used during this lesson? </vt:lpstr>
      <vt:lpstr>2.   Has ICT been used during this lesson? </vt:lpstr>
      <vt:lpstr>3.   The teacher has encouraged the pupils to work collaboratively.</vt:lpstr>
      <vt:lpstr>4. The children were interested in the lesson activities.</vt:lpstr>
      <vt:lpstr> 5. The children maintained motivation throughout the lesson. </vt:lpstr>
      <vt:lpstr>B. Parents-24</vt:lpstr>
      <vt:lpstr>1.I think that after participating in the project my child is more interested in learning in general.</vt:lpstr>
      <vt:lpstr>2. I think that after participating in the project my child's motivation to learn foreign languages has increased.</vt:lpstr>
      <vt:lpstr>3. I think that my child's self-confidence and self-esteem has been increased as a result of participating in this project.</vt:lpstr>
      <vt:lpstr>4. I think that this project was an important part of this year school educational offer.</vt:lpstr>
      <vt:lpstr>5. I think that the methods of working with students applied in the project should be used more often.</vt:lpstr>
      <vt:lpstr>6. I would like my child to work again on a similar cooperation project.</vt:lpstr>
      <vt:lpstr>C. PUPILS-22</vt:lpstr>
      <vt:lpstr>1. I think that what I learn depends mostly on my own decisions.</vt:lpstr>
      <vt:lpstr>2. I can find and organize information which I need for different tasks.</vt:lpstr>
      <vt:lpstr>3. I feel confident about cooperating with my classmates and working in a team on different tasks.</vt:lpstr>
      <vt:lpstr>4. I can see where there is room for improvement in my knowledge.</vt:lpstr>
      <vt:lpstr>5. I see the need for improving my foreign language skills.</vt:lpstr>
      <vt:lpstr>6.  I think it is important to keep learning new things, even in adult life.</vt:lpstr>
      <vt:lpstr>7. I am going to stay in touch with some children from other countries.</vt:lpstr>
      <vt:lpstr>8. I would like to work again on a cooperation project.</vt:lpstr>
      <vt:lpstr>ANY QUESTIONS? NO? GREAT!!!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dc:title>
  <dc:creator>Panagiotis</dc:creator>
  <cp:lastModifiedBy>Panagiotis</cp:lastModifiedBy>
  <cp:revision>169</cp:revision>
  <dcterms:created xsi:type="dcterms:W3CDTF">2015-09-21T15:03:01Z</dcterms:created>
  <dcterms:modified xsi:type="dcterms:W3CDTF">2015-10-07T20:31:10Z</dcterms:modified>
</cp:coreProperties>
</file>