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03" r:id="rId3"/>
    <p:sldId id="302" r:id="rId4"/>
    <p:sldId id="305" r:id="rId5"/>
    <p:sldId id="283" r:id="rId6"/>
    <p:sldId id="284" r:id="rId7"/>
    <p:sldId id="285" r:id="rId8"/>
    <p:sldId id="286" r:id="rId9"/>
    <p:sldId id="287" r:id="rId10"/>
    <p:sldId id="265" r:id="rId11"/>
    <p:sldId id="288" r:id="rId12"/>
    <p:sldId id="289" r:id="rId13"/>
    <p:sldId id="290" r:id="rId14"/>
    <p:sldId id="291" r:id="rId15"/>
    <p:sldId id="292" r:id="rId16"/>
    <p:sldId id="293" r:id="rId17"/>
    <p:sldId id="270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443445748526713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TEACHING METHODS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WEBQUEST</c:v>
                </c:pt>
                <c:pt idx="1">
                  <c:v>2. PBL</c:v>
                </c:pt>
                <c:pt idx="2">
                  <c:v>3. LEARNING BY TEACHING</c:v>
                </c:pt>
                <c:pt idx="3">
                  <c:v>4. PEER-LEARNING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84955182488983"/>
          <c:y val="0.64073899852915284"/>
          <c:w val="0.29028252364680829"/>
          <c:h val="0.335779147995686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METHODS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1081860050512562"/>
          <c:y val="0.70574306506703655"/>
          <c:w val="0.33509334918040906"/>
          <c:h val="0.2198011782243911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SIMILAR PROJECT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855444956172927"/>
          <c:y val="0.72257926103240344"/>
          <c:w val="0.27848957559550341"/>
          <c:h val="0.23663737418975808"/>
        </c:manualLayout>
      </c:layout>
      <c:overlay val="0"/>
      <c:txPr>
        <a:bodyPr/>
        <a:lstStyle/>
        <a:p>
          <a:pPr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950617283950615E-2"/>
          <c:y val="0"/>
          <c:w val="0.96604938271604934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my own decisions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456887333527748"/>
          <c:y val="0.61760213989380475"/>
          <c:w val="0.18691260814620395"/>
          <c:h val="0.34294303370644819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organizing info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69281434160354"/>
          <c:y val="0.58788969330946805"/>
          <c:w val="0.1904392611300946"/>
          <c:h val="0.32081835401659264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confidence-team work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1225109361329828"/>
          <c:y val="0.55478783902012252"/>
          <c:w val="0.171082239720035"/>
          <c:h val="0.44521216097987754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room for improvement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69281434160354"/>
          <c:y val="0.60472588927483495"/>
          <c:w val="0.1904392611300946"/>
          <c:h val="0.32081835401659264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improving own foreign language  skills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69281434160354"/>
          <c:y val="0.58932761933758626"/>
          <c:w val="0.1904392611300946"/>
          <c:h val="0.32081835401659264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4792551874411946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life long learning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69281434160354"/>
          <c:y val="0.62156208524020196"/>
          <c:w val="0.1904392611300946"/>
          <c:h val="0.3039821580512258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staying in touch</c:v>
                </c:pt>
              </c:strCache>
            </c:strRef>
          </c:tx>
          <c:explosion val="24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74540682414698"/>
          <c:y val="0.65667240319905396"/>
          <c:w val="0.19367800723022829"/>
          <c:h val="0.34332759680094593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another cooperative project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69281434160354"/>
          <c:y val="0.57105349734410116"/>
          <c:w val="0.1904392611300946"/>
          <c:h val="0.33765454998195965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"/>
          <c:w val="0.96944444444444444"/>
          <c:h val="1"/>
        </c:manualLayout>
      </c:layout>
      <c:pie3DChart>
        <c:varyColors val="1"/>
        <c:ser>
          <c:idx val="0"/>
          <c:order val="0"/>
          <c:tx>
            <c:strRef>
              <c:f>Φύλλο1!$B$2</c:f>
              <c:strCache>
                <c:ptCount val="1"/>
                <c:pt idx="0">
                  <c:v>ICT</c:v>
                </c:pt>
              </c:strCache>
            </c:strRef>
          </c:tx>
          <c:explosion val="25"/>
          <c:dPt>
            <c:idx val="0"/>
            <c:bubble3D val="0"/>
            <c:explosion val="41"/>
          </c:dPt>
          <c:cat>
            <c:strRef>
              <c:f>Φύλλο1!$A$3:$A$4</c:f>
              <c:strCache>
                <c:ptCount val="2"/>
                <c:pt idx="0">
                  <c:v>1. YES</c:v>
                </c:pt>
                <c:pt idx="1">
                  <c:v>2. NO</c:v>
                </c:pt>
              </c:strCache>
            </c:strRef>
          </c:cat>
          <c:val>
            <c:numRef>
              <c:f>Φύλλο1!$B$3:$B$4</c:f>
              <c:numCache>
                <c:formatCode>General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6890376202974628"/>
          <c:y val="0.69631743948673086"/>
          <c:w val="0.11442957130358705"/>
          <c:h val="0.2739158646835812"/>
        </c:manualLayout>
      </c:layout>
      <c:overlay val="0"/>
      <c:txPr>
        <a:bodyPr/>
        <a:lstStyle/>
        <a:p>
          <a:pPr>
            <a:defRPr sz="1100"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COLLABORATION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1. YES</c:v>
                </c:pt>
                <c:pt idx="1">
                  <c:v>2. MOSTLY</c:v>
                </c:pt>
                <c:pt idx="2">
                  <c:v>3. A LITTLE</c:v>
                </c:pt>
                <c:pt idx="3">
                  <c:v>4. NO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354140208280402"/>
          <c:y val="0.74923228346456683"/>
          <c:w val="0.171082239720035"/>
          <c:h val="0.25076771653543306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"/>
          <c:w val="0.96944444444444444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CHILDREN'S INTEREST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YES</c:v>
                </c:pt>
                <c:pt idx="1">
                  <c:v>2. MOSTLY</c:v>
                </c:pt>
                <c:pt idx="2">
                  <c:v>3. A LITTLE</c:v>
                </c:pt>
                <c:pt idx="3">
                  <c:v>4. NO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891776027996489"/>
          <c:y val="0.33256561679790025"/>
          <c:w val="0.171082239720035"/>
          <c:h val="0.66743438320209969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MAINTENANCE OF SS' MOTIVATION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YES</c:v>
                </c:pt>
                <c:pt idx="1">
                  <c:v>2.MOSTLY</c:v>
                </c:pt>
                <c:pt idx="2">
                  <c:v>3. A LITTLE</c:v>
                </c:pt>
                <c:pt idx="3">
                  <c:v>4. NO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608464566929135"/>
          <c:y val="0.64037802566345869"/>
          <c:w val="0.21724868766404198"/>
          <c:h val="0.35962197433654125"/>
        </c:manualLayout>
      </c:layout>
      <c:overlay val="0"/>
      <c:txPr>
        <a:bodyPr/>
        <a:lstStyle/>
        <a:p>
          <a:pPr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explosion val="25"/>
          <c:cat>
            <c:strRef>
              <c:f>Φύλλο1!$A$1:$A$4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Φύλλο1!$B$1:$B$4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Φύλλο1!$A$1:$A$4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Φύλλο1!$C$1:$C$4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69281434160354"/>
          <c:y val="0.58932761933758626"/>
          <c:w val="0.1904392611300946"/>
          <c:h val="0.35449074594732655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CHILD'S MOTIVATION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69281434160354"/>
          <c:y val="0.63839828120556885"/>
          <c:w val="0.1904392611300946"/>
          <c:h val="0.28714596208585885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36487891843708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CHILD'S SELF- ESTEEM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515822314663492"/>
          <c:y val="0.75625165296313723"/>
          <c:w val="0.25962165106720153"/>
          <c:h val="0.20296498225902421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EDUCATIONAL OFFER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1. NO</c:v>
                </c:pt>
                <c:pt idx="1">
                  <c:v>2. A LITTLE</c:v>
                </c:pt>
                <c:pt idx="2">
                  <c:v>3. MOSTLY</c:v>
                </c:pt>
                <c:pt idx="3">
                  <c:v>4. 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855444956172927"/>
          <c:y val="0.72257926103240344"/>
          <c:w val="0.43257762590996879"/>
          <c:h val="0.2198011782243911"/>
        </c:manualLayout>
      </c:layout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C8A5-F14E-442C-A26A-719C7D2ABD58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BC31-A19E-47A0-B3DE-27841A006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65629-3438-41EA-8EEA-57BBDA2FF2F3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8EB7-9BFE-434E-ACD0-3DC6CD3A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B196-E7A4-45FC-8C4D-8EA4F00D96FF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E2E4-B98F-4782-8A8D-39B431469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AA24-E1FE-4225-9404-C89252C17FC3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D3B8-5599-43E7-9C45-C623CAB84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8816-2F24-44C8-8716-9B21E74668B7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EBA2-7D6C-42CB-9FCA-4F319F07A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B3CC-8382-4797-8E6E-8031D271C5FC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744E8-1E08-4A78-8779-1539EA2D1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E96C-71C5-421E-982C-86A07854F912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1F81-9900-4CDD-ABE3-CC978F9BD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D2FB-024F-48EE-A3DB-EC6ECC578B10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3473-FDD9-467D-9A32-0B29A6756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A172-A035-49BA-9626-4367624E097C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CC5E1-FC9E-4DBB-A5F0-CB99F8379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D66A-95AF-4B13-88BD-664576A5453B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2F9CB-9AAB-4ABF-9E90-94DA3771F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42A7-7C6A-4B58-8181-73FAC232E610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6C0E3-B0D4-467A-9550-15655D2B3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B6A55-F661-4024-981F-FC7A32822DFC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4E42C-8F01-4804-80EF-B4260936E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PROJECT’S EVALUATION</a:t>
            </a:r>
            <a:endParaRPr lang="en-US" dirty="0"/>
          </a:p>
        </p:txBody>
      </p:sp>
      <p:pic>
        <p:nvPicPr>
          <p:cNvPr id="6147" name="Content Placeholder 4" descr="logo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2018" y="1295400"/>
            <a:ext cx="5024582" cy="3886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6148" name="Content Placeholder 5" descr="eeeerrrrrrrrrrrr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45852" y="5562600"/>
            <a:ext cx="1498148" cy="1122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 smtClean="0"/>
              <a:t>B. </a:t>
            </a:r>
            <a:r>
              <a:rPr lang="sl-SI" sz="6600" b="1" dirty="0" smtClean="0"/>
              <a:t>Parents</a:t>
            </a:r>
            <a:r>
              <a:rPr lang="en-US" sz="6600" b="1" dirty="0" smtClean="0"/>
              <a:t>-25</a:t>
            </a:r>
            <a:endParaRPr lang="en-US" sz="6600" dirty="0"/>
          </a:p>
        </p:txBody>
      </p:sp>
      <p:pic>
        <p:nvPicPr>
          <p:cNvPr id="10243" name="Content Placeholder 4" descr="parents enaaaa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676400"/>
            <a:ext cx="4267200" cy="49101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87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6000" b="1" dirty="0" smtClean="0"/>
              <a:t>Impact Evaluation Form</a:t>
            </a:r>
            <a:endParaRPr lang="en-US" sz="6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2800" b="1" dirty="0" smtClean="0"/>
              <a:t>1.</a:t>
            </a:r>
            <a:r>
              <a:rPr lang="sl-SI" sz="2800" b="1" dirty="0" smtClean="0"/>
              <a:t>I think that after participating in the project my child is more interested in learning in general.</a:t>
            </a:r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graph depicts that the majority (</a:t>
            </a:r>
            <a:r>
              <a:rPr lang="en-US" b="1" dirty="0" smtClean="0">
                <a:solidFill>
                  <a:srgbClr val="FFFF00"/>
                </a:solidFill>
              </a:rPr>
              <a:t>17/25</a:t>
            </a:r>
            <a:r>
              <a:rPr lang="en-US" dirty="0" smtClean="0"/>
              <a:t>)  regard their child’s involvement with the  project has been really helpful and encouraged them towards learning. Yet</a:t>
            </a:r>
            <a:r>
              <a:rPr lang="en-US" b="1" dirty="0" smtClean="0">
                <a:solidFill>
                  <a:srgbClr val="FFFF00"/>
                </a:solidFill>
              </a:rPr>
              <a:t>, 8</a:t>
            </a:r>
            <a:r>
              <a:rPr lang="en-US" dirty="0" smtClean="0"/>
              <a:t> parents believe it’s made a little difference.</a:t>
            </a:r>
            <a:endParaRPr lang="el-GR" dirty="0" smtClean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835735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2800" b="1" dirty="0" smtClean="0"/>
              <a:t>2. </a:t>
            </a:r>
            <a:r>
              <a:rPr lang="sl-SI" sz="2800" b="1" dirty="0" smtClean="0"/>
              <a:t>I think that after participating in the project my child's motivation to learn foreign languages has increased.</a:t>
            </a:r>
            <a:endParaRPr lang="en-US" sz="2800" dirty="0" smtClean="0"/>
          </a:p>
        </p:txBody>
      </p:sp>
      <p:sp>
        <p:nvSpPr>
          <p:cNvPr id="1229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2400" dirty="0" smtClean="0"/>
              <a:t>As for motivation, the  majority </a:t>
            </a:r>
            <a:r>
              <a:rPr lang="en-US" sz="2400" dirty="0"/>
              <a:t>again </a:t>
            </a:r>
            <a:r>
              <a:rPr lang="en-US" sz="2400" dirty="0" smtClean="0"/>
              <a:t>, i.e., ‘Mostly’ </a:t>
            </a:r>
            <a:r>
              <a:rPr lang="en-US" sz="2400" b="1" dirty="0">
                <a:solidFill>
                  <a:srgbClr val="FFFF00"/>
                </a:solidFill>
              </a:rPr>
              <a:t>( 8</a:t>
            </a:r>
            <a:r>
              <a:rPr lang="en-US" sz="2400" dirty="0" smtClean="0"/>
              <a:t>) &amp; ‘Yes’ </a:t>
            </a:r>
            <a:r>
              <a:rPr lang="en-US" sz="2400" b="1" dirty="0" smtClean="0">
                <a:solidFill>
                  <a:srgbClr val="FFFF00"/>
                </a:solidFill>
              </a:rPr>
              <a:t>(9), </a:t>
            </a:r>
            <a:r>
              <a:rPr lang="en-US" sz="2400" dirty="0" smtClean="0"/>
              <a:t>consider that their child’s engagement with the particular project has helped increase their motivation towards learning </a:t>
            </a:r>
            <a:r>
              <a:rPr lang="en-US" sz="2400" dirty="0" err="1" smtClean="0"/>
              <a:t>F.L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There is also a quite large number of parents </a:t>
            </a:r>
            <a:r>
              <a:rPr lang="en-US" sz="2400" b="1" dirty="0" smtClean="0">
                <a:solidFill>
                  <a:srgbClr val="FFFF00"/>
                </a:solidFill>
              </a:rPr>
              <a:t>8</a:t>
            </a:r>
            <a:r>
              <a:rPr lang="en-US" sz="2400" dirty="0" smtClean="0"/>
              <a:t> that believe it helped them “A Little”.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984735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2800" b="1" dirty="0" smtClean="0"/>
              <a:t>3. </a:t>
            </a:r>
            <a:r>
              <a:rPr lang="sl-SI" sz="2800" b="1" dirty="0" smtClean="0"/>
              <a:t>I think that my child's self-confidence and self-esteem has been increased as a result of participating in this project.</a:t>
            </a:r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Project participation seems to have also enhanced their kids’ self-esteem (</a:t>
            </a:r>
            <a:r>
              <a:rPr lang="en-US" sz="3200" b="1" dirty="0" smtClean="0">
                <a:solidFill>
                  <a:srgbClr val="FFFF00"/>
                </a:solidFill>
              </a:rPr>
              <a:t>19/25</a:t>
            </a:r>
            <a:r>
              <a:rPr lang="en-US" sz="3200" dirty="0" smtClean="0"/>
              <a:t>). They agreed that the alternative teaching/learning methods helped them experiment with the language and take risks. Yet, there were 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/>
              <a:t> parents who responded negatively, and </a:t>
            </a:r>
            <a:r>
              <a:rPr lang="en-US" sz="3200" b="1" dirty="0" smtClean="0">
                <a:solidFill>
                  <a:srgbClr val="FFFF00"/>
                </a:solidFill>
              </a:rPr>
              <a:t>4</a:t>
            </a:r>
            <a:r>
              <a:rPr lang="en-US" sz="3200" dirty="0" smtClean="0"/>
              <a:t> that </a:t>
            </a:r>
            <a:r>
              <a:rPr lang="en-US" sz="3200" dirty="0" err="1" smtClean="0"/>
              <a:t>believd</a:t>
            </a:r>
            <a:r>
              <a:rPr lang="en-US" sz="3200" dirty="0" smtClean="0"/>
              <a:t> it helped their kids “A little”</a:t>
            </a:r>
            <a:endParaRPr lang="en-US" sz="3200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248574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100" b="1" dirty="0" smtClean="0"/>
              <a:t>4. </a:t>
            </a:r>
            <a:r>
              <a:rPr lang="sl-SI" sz="3100" b="1" dirty="0" smtClean="0"/>
              <a:t>I think that this project was an important part of this year school educational offer.</a:t>
            </a:r>
            <a:endParaRPr lang="en-US" sz="3100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None/>
            </a:pPr>
            <a:r>
              <a:rPr lang="en-US" sz="2400" dirty="0" smtClean="0"/>
              <a:t>     An almost unanimous</a:t>
            </a:r>
            <a:r>
              <a:rPr lang="en-US" sz="2400" b="1" dirty="0" smtClean="0">
                <a:solidFill>
                  <a:srgbClr val="FFFF00"/>
                </a:solidFill>
              </a:rPr>
              <a:t>) </a:t>
            </a:r>
            <a:r>
              <a:rPr lang="en-US" dirty="0" smtClean="0"/>
              <a:t> </a:t>
            </a:r>
            <a:r>
              <a:rPr lang="en-US" dirty="0"/>
              <a:t>answer. </a:t>
            </a:r>
            <a:r>
              <a:rPr lang="en-US" b="1" dirty="0" smtClean="0">
                <a:solidFill>
                  <a:srgbClr val="FFFF00"/>
                </a:solidFill>
              </a:rPr>
              <a:t>24/25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     parents believe that the particular project has been an essential educational offer. They’ve realized that  going further &amp; beyond the curriculum and bringing about such syllabus novelties their children are strong candidates for becoming autonomous learners.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708209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2800" b="1" dirty="0" smtClean="0"/>
              <a:t>5. </a:t>
            </a:r>
            <a:r>
              <a:rPr lang="sl-SI" sz="2800" b="1" dirty="0" smtClean="0"/>
              <a:t>I think that the methods of working with students applied in the project should be used more often.</a:t>
            </a:r>
            <a:endParaRPr lang="en-US" sz="2800" dirty="0" smtClean="0"/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 smtClean="0"/>
              <a:t> Quite many (</a:t>
            </a:r>
            <a:r>
              <a:rPr lang="en-US" b="1" dirty="0" smtClean="0">
                <a:solidFill>
                  <a:srgbClr val="FFFF00"/>
                </a:solidFill>
              </a:rPr>
              <a:t>21/27</a:t>
            </a:r>
            <a:r>
              <a:rPr lang="en-US" dirty="0" smtClean="0"/>
              <a:t>) affirm that the variety of teaching/learning methods applied throughout the project have been really appealing and challenging and thus should be used more frequently. </a:t>
            </a:r>
            <a:r>
              <a:rPr lang="en-US" b="1" dirty="0" smtClean="0">
                <a:solidFill>
                  <a:srgbClr val="FFFF00"/>
                </a:solidFill>
              </a:rPr>
              <a:t>4</a:t>
            </a:r>
            <a:r>
              <a:rPr lang="en-US" dirty="0" smtClean="0"/>
              <a:t> parents did not totally agree.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2394992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6. </a:t>
            </a:r>
            <a:r>
              <a:rPr lang="sl-SI" sz="3200" b="1" dirty="0" smtClean="0"/>
              <a:t>I would like my child to work again on a similar cooperation project.</a:t>
            </a:r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Here we detect a unanimous positive response </a:t>
            </a:r>
            <a:r>
              <a:rPr lang="en-US" sz="3200" b="1" dirty="0" smtClean="0">
                <a:solidFill>
                  <a:srgbClr val="FFFF00"/>
                </a:solidFill>
              </a:rPr>
              <a:t>(7 Mostly &amp; 18 Yes)</a:t>
            </a:r>
            <a:r>
              <a:rPr lang="en-US" sz="3200" dirty="0" smtClean="0"/>
              <a:t>. It seems they have realized that such </a:t>
            </a:r>
            <a:r>
              <a:rPr lang="en-US" sz="3200" dirty="0" err="1" smtClean="0"/>
              <a:t>cooperations</a:t>
            </a:r>
            <a:r>
              <a:rPr lang="en-US" sz="3200" dirty="0" smtClean="0"/>
              <a:t> allow their children to meet learning challenges which ameliorate the teaching/learning context.</a:t>
            </a:r>
            <a:endParaRPr lang="en-US" sz="3200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918817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C. PUPILS-2</a:t>
            </a:r>
            <a:r>
              <a:rPr lang="el-GR" b="1" dirty="0" smtClean="0"/>
              <a:t>3</a:t>
            </a:r>
            <a:endParaRPr lang="en-US" b="1" dirty="0"/>
          </a:p>
        </p:txBody>
      </p:sp>
      <p:pic>
        <p:nvPicPr>
          <p:cNvPr id="17411" name="Content Placeholder 4" descr="KIDS EVALUA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828800"/>
            <a:ext cx="4665663" cy="4114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/>
              <a:t>IMPACT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/>
              <a:t>EVALUATION FORM</a:t>
            </a:r>
            <a:endParaRPr lang="en-US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1. </a:t>
            </a:r>
            <a:r>
              <a:rPr lang="sl-SI" sz="3200" b="1" dirty="0" smtClean="0"/>
              <a:t>I think that what I learn depends mostly on my own decisions</a:t>
            </a:r>
            <a:r>
              <a:rPr lang="en-US" sz="3200" b="1" dirty="0" smtClean="0"/>
              <a:t>.</a:t>
            </a:r>
            <a:endParaRPr lang="en-US" sz="3200" dirty="0" smtClean="0"/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20/23 </a:t>
            </a:r>
            <a:r>
              <a:rPr lang="en-US" dirty="0" smtClean="0">
                <a:solidFill>
                  <a:schemeClr val="bg1"/>
                </a:solidFill>
              </a:rPr>
              <a:t>pupils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l-GR" dirty="0" smtClean="0"/>
              <a:t>14 </a:t>
            </a:r>
            <a:r>
              <a:rPr lang="en-US" i="1" dirty="0" smtClean="0"/>
              <a:t>mostly/6 Yes),</a:t>
            </a:r>
            <a:r>
              <a:rPr lang="en-US" dirty="0" smtClean="0"/>
              <a:t> </a:t>
            </a:r>
            <a:r>
              <a:rPr lang="en-US" dirty="0" smtClean="0"/>
              <a:t>have been so actively involved in the effective implementation of the tasks at hand that they’ve come up with the feeling that they really have learned by choice.</a:t>
            </a:r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7225457"/>
              </p:ext>
            </p:extLst>
          </p:nvPr>
        </p:nvGraphicFramePr>
        <p:xfrm>
          <a:off x="457200" y="1447800"/>
          <a:ext cx="41148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2. </a:t>
            </a:r>
            <a:r>
              <a:rPr lang="sl-SI" sz="3200" b="1" dirty="0" smtClean="0"/>
              <a:t>I can find and organize information which I need for different tasks.</a:t>
            </a:r>
            <a:endParaRPr lang="en-US" sz="3200" dirty="0" smtClean="0"/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 smtClean="0"/>
              <a:t>The majority of the pupils </a:t>
            </a:r>
            <a:r>
              <a:rPr lang="en-US" b="1" dirty="0" smtClean="0">
                <a:solidFill>
                  <a:srgbClr val="FFFF00"/>
                </a:solidFill>
              </a:rPr>
              <a:t>(22/2</a:t>
            </a:r>
            <a:r>
              <a:rPr lang="el-GR" b="1" dirty="0" smtClean="0">
                <a:solidFill>
                  <a:srgbClr val="FFFF00"/>
                </a:solidFill>
              </a:rPr>
              <a:t>3</a:t>
            </a:r>
            <a:r>
              <a:rPr lang="en-US" dirty="0" smtClean="0"/>
              <a:t>) admit the fact that they are now more able to search and locate information they need in order to carry out a task.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556666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END OF YEAR EVALUATION</a:t>
            </a:r>
            <a:endParaRPr lang="en-US" dirty="0" smtClean="0"/>
          </a:p>
        </p:txBody>
      </p:sp>
      <p:pic>
        <p:nvPicPr>
          <p:cNvPr id="7171" name="Content Placeholder 3" descr="king_executioner_evaluation_form_2486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524000"/>
            <a:ext cx="6553200" cy="4570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3.</a:t>
            </a:r>
            <a:r>
              <a:rPr lang="sl-SI" sz="3200" dirty="0" smtClean="0"/>
              <a:t> </a:t>
            </a:r>
            <a:r>
              <a:rPr lang="sl-SI" sz="3200" b="1" dirty="0" smtClean="0"/>
              <a:t>I feel confident about cooperating with my classmates and working in a team on different tasks.</a:t>
            </a:r>
            <a:endParaRPr lang="en-US" sz="3200" dirty="0" smtClean="0"/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510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 smtClean="0"/>
              <a:t>Although pupils were already familiar with group work, the project has assisted them in furthering their collaborative skills. They said </a:t>
            </a:r>
            <a:r>
              <a:rPr lang="en-US" b="1" dirty="0" smtClean="0"/>
              <a:t>they now feel more confident </a:t>
            </a:r>
            <a:r>
              <a:rPr lang="en-US" dirty="0" smtClean="0"/>
              <a:t>when they have to cooperate with classmates, working in groups or in pairs</a:t>
            </a:r>
            <a:r>
              <a:rPr lang="en-US" dirty="0" smtClean="0"/>
              <a:t>.</a:t>
            </a:r>
          </a:p>
          <a:p>
            <a:pPr eaLnBrk="1" hangingPunct="1"/>
            <a:endParaRPr lang="en-US" u="sng" dirty="0"/>
          </a:p>
          <a:p>
            <a:pPr eaLnBrk="1" hangingPunct="1"/>
            <a:endParaRPr lang="en-US" u="sng" dirty="0" smtClean="0"/>
          </a:p>
        </p:txBody>
      </p:sp>
      <p:graphicFrame>
        <p:nvGraphicFramePr>
          <p:cNvPr id="3" name="Θέση περιεχομένου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1700474"/>
              </p:ext>
            </p:extLst>
          </p:nvPr>
        </p:nvGraphicFramePr>
        <p:xfrm>
          <a:off x="2171700" y="3767931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870880"/>
              </p:ext>
            </p:extLst>
          </p:nvPr>
        </p:nvGraphicFramePr>
        <p:xfrm>
          <a:off x="152400" y="281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4. </a:t>
            </a:r>
            <a:r>
              <a:rPr lang="sl-SI" sz="3200" b="1" dirty="0" smtClean="0"/>
              <a:t>I can see where there is room for</a:t>
            </a:r>
            <a:r>
              <a:rPr lang="en-US" sz="3200" b="1" dirty="0" smtClean="0"/>
              <a:t> </a:t>
            </a:r>
            <a:r>
              <a:rPr lang="sl-SI" sz="3200" b="1" dirty="0" smtClean="0"/>
              <a:t>improvement in my knowledge.</a:t>
            </a:r>
            <a:endParaRPr lang="en-US" sz="3200" dirty="0" smtClean="0"/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dirty="0" smtClean="0"/>
              <a:t>Almost </a:t>
            </a:r>
            <a:r>
              <a:rPr lang="en-US" sz="3200" dirty="0" smtClean="0">
                <a:solidFill>
                  <a:srgbClr val="FFFF00"/>
                </a:solidFill>
              </a:rPr>
              <a:t>everybody (4 </a:t>
            </a:r>
            <a:r>
              <a:rPr lang="en-US" sz="3200" i="1" dirty="0" smtClean="0">
                <a:solidFill>
                  <a:srgbClr val="FFFF00"/>
                </a:solidFill>
              </a:rPr>
              <a:t>mostly, 19 Yes</a:t>
            </a:r>
            <a:r>
              <a:rPr lang="en-US" sz="3200" i="1" dirty="0" smtClean="0"/>
              <a:t>),</a:t>
            </a:r>
            <a:r>
              <a:rPr lang="en-US" sz="3200" dirty="0" smtClean="0"/>
              <a:t> were </a:t>
            </a:r>
            <a:r>
              <a:rPr lang="en-US" sz="3200" dirty="0" smtClean="0"/>
              <a:t>enabled to self-assess themselves, evaluate their progress and trace the areas in need of improvement.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168292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5. </a:t>
            </a:r>
            <a:r>
              <a:rPr lang="sl-SI" sz="3200" b="1" dirty="0" smtClean="0"/>
              <a:t>I see the need for improving my foreign language skills.</a:t>
            </a:r>
            <a:endParaRPr lang="en-US" sz="3200" dirty="0" smtClean="0"/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dirty="0" smtClean="0"/>
              <a:t>Again all the pupils (</a:t>
            </a:r>
            <a:r>
              <a:rPr lang="en-US" sz="3200" dirty="0" smtClean="0">
                <a:solidFill>
                  <a:srgbClr val="FFFF00"/>
                </a:solidFill>
              </a:rPr>
              <a:t>2 </a:t>
            </a:r>
            <a:r>
              <a:rPr lang="en-US" sz="3200" i="1" dirty="0" smtClean="0">
                <a:solidFill>
                  <a:srgbClr val="FFFF00"/>
                </a:solidFill>
              </a:rPr>
              <a:t>mostly, 21 Yes</a:t>
            </a:r>
            <a:r>
              <a:rPr lang="en-US" sz="3200" i="1" dirty="0" smtClean="0"/>
              <a:t>),</a:t>
            </a:r>
            <a:r>
              <a:rPr lang="en-US" sz="3200" dirty="0" smtClean="0"/>
              <a:t> argued </a:t>
            </a:r>
            <a:r>
              <a:rPr lang="en-US" sz="3200" dirty="0" smtClean="0"/>
              <a:t>for the need for improving their </a:t>
            </a:r>
            <a:r>
              <a:rPr lang="en-US" sz="3200" dirty="0" err="1" smtClean="0"/>
              <a:t>E.F</a:t>
            </a:r>
            <a:r>
              <a:rPr lang="en-US" sz="3200" dirty="0" smtClean="0"/>
              <a:t>. L. skills and especially their productive skills &amp; subskills.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035588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1" dirty="0" smtClean="0"/>
              <a:t>6. </a:t>
            </a:r>
            <a:r>
              <a:rPr lang="sl-SI" sz="3600" b="1" dirty="0" smtClean="0"/>
              <a:t> </a:t>
            </a:r>
            <a:r>
              <a:rPr lang="en-US" sz="3600" b="1" dirty="0" smtClean="0"/>
              <a:t>I </a:t>
            </a:r>
            <a:r>
              <a:rPr lang="sl-SI" sz="3600" b="1" dirty="0" smtClean="0"/>
              <a:t>think it is important to keep learning new things, even in adult life.</a:t>
            </a:r>
            <a:endParaRPr lang="en-US" sz="3600" dirty="0" smtClean="0"/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334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FF00"/>
                </a:solidFill>
              </a:rPr>
              <a:t>22</a:t>
            </a:r>
            <a:r>
              <a:rPr lang="el-GR" i="1" dirty="0" smtClean="0">
                <a:solidFill>
                  <a:srgbClr val="FFFF00"/>
                </a:solidFill>
              </a:rPr>
              <a:t>/23</a:t>
            </a:r>
            <a:r>
              <a:rPr lang="en-US" i="1" dirty="0" smtClean="0">
                <a:solidFill>
                  <a:srgbClr val="FFFF00"/>
                </a:solidFill>
              </a:rPr>
              <a:t> ( 6 mostly, 16 Yes</a:t>
            </a:r>
            <a:r>
              <a:rPr lang="en-US" dirty="0" smtClean="0"/>
              <a:t>) students </a:t>
            </a:r>
            <a:r>
              <a:rPr lang="en-US" dirty="0" smtClean="0"/>
              <a:t>agree on the importance of keeping learning new things. Carrying out those tasks with alternative teaching/ learning methods  has raised their level of motivation with regards to long-life learning.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370382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7. I </a:t>
            </a:r>
            <a:r>
              <a:rPr lang="sl-SI" sz="3200" b="1" dirty="0" smtClean="0"/>
              <a:t>am going to stay in touch with </a:t>
            </a:r>
            <a:r>
              <a:rPr lang="en-US" sz="3200" b="1" dirty="0" smtClean="0"/>
              <a:t>some </a:t>
            </a:r>
            <a:r>
              <a:rPr lang="sl-SI" sz="3200" b="1" dirty="0" smtClean="0"/>
              <a:t>children from other countries.</a:t>
            </a:r>
            <a:endParaRPr lang="en-US" sz="3200" dirty="0" smtClean="0"/>
          </a:p>
        </p:txBody>
      </p:sp>
      <p:sp>
        <p:nvSpPr>
          <p:cNvPr id="24579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15/23</a:t>
            </a:r>
            <a:r>
              <a:rPr lang="en-US" sz="3200" dirty="0" smtClean="0"/>
              <a:t> </a:t>
            </a:r>
            <a:r>
              <a:rPr lang="en-US" sz="3200" dirty="0" smtClean="0"/>
              <a:t>pupils expressed their desire to keep in touch with their partners. Especially those who have already been given </a:t>
            </a:r>
            <a:r>
              <a:rPr lang="en-US" sz="3200" dirty="0" smtClean="0"/>
              <a:t>or gave hospitality.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0308975"/>
              </p:ext>
            </p:extLst>
          </p:nvPr>
        </p:nvGraphicFramePr>
        <p:xfrm>
          <a:off x="457200" y="17526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1" dirty="0" smtClean="0"/>
              <a:t>8. </a:t>
            </a:r>
            <a:r>
              <a:rPr lang="sl-SI" sz="3600" b="1" dirty="0" smtClean="0"/>
              <a:t>I would like to work again on a cooperation project.</a:t>
            </a:r>
            <a:endParaRPr lang="en-US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majority of </a:t>
            </a:r>
            <a:r>
              <a:rPr lang="en-US" dirty="0" smtClean="0"/>
              <a:t>pupils </a:t>
            </a:r>
            <a:r>
              <a:rPr lang="en-US" b="1" dirty="0" smtClean="0">
                <a:solidFill>
                  <a:srgbClr val="FFFF00"/>
                </a:solidFill>
              </a:rPr>
              <a:t>: 22 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FF00"/>
                </a:solidFill>
              </a:rPr>
              <a:t>3 Mostly/ 19 Yes</a:t>
            </a:r>
            <a:r>
              <a:rPr lang="en-US" dirty="0" smtClean="0"/>
              <a:t>) would </a:t>
            </a:r>
            <a:r>
              <a:rPr lang="en-US" dirty="0" smtClean="0"/>
              <a:t>love to be involved in </a:t>
            </a:r>
            <a:r>
              <a:rPr lang="en-US" dirty="0" smtClean="0"/>
              <a:t>a similar cooperative </a:t>
            </a:r>
            <a:r>
              <a:rPr lang="en-US" dirty="0" smtClean="0"/>
              <a:t>project again.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Indeed e</a:t>
            </a:r>
            <a:r>
              <a:rPr lang="en-US" dirty="0" smtClean="0"/>
              <a:t>very time we had to perform an Erasmus task, they said, “ </a:t>
            </a:r>
            <a:r>
              <a:rPr lang="en-US" i="1" dirty="0" smtClean="0"/>
              <a:t>Great, no English today! Erasmus! Hooray</a:t>
            </a:r>
            <a:r>
              <a:rPr lang="en-US" dirty="0" smtClean="0"/>
              <a:t>!”</a:t>
            </a:r>
            <a:endParaRPr lang="en-US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394073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HHHHHHHHHHHHHH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7854330" cy="4419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marL="742950" indent="-74295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</a:rPr>
              <a:t>1. Lesson observation form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dirty="0" smtClean="0"/>
              <a:t>(Head teacher)</a:t>
            </a:r>
            <a:endParaRPr lang="en-US" sz="3100" dirty="0"/>
          </a:p>
        </p:txBody>
      </p:sp>
      <p:pic>
        <p:nvPicPr>
          <p:cNvPr id="8195" name="Content Placeholder 4" descr="PRINCIPA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0875" y="1600200"/>
            <a:ext cx="3651250" cy="4525963"/>
          </a:xfrm>
        </p:spPr>
      </p:pic>
      <p:pic>
        <p:nvPicPr>
          <p:cNvPr id="8196" name="Content Placeholder 5" descr="PRINCIPAL 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86288" y="1828800"/>
            <a:ext cx="41148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omment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 smtClean="0"/>
              <a:t>Although the form refers to one lesson only, the head teacher actually attended each class more than once, because the school advisor asked our teachers to make a number of presentations to teachers of other schools.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2075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2800" b="1" dirty="0" smtClean="0"/>
              <a:t>1. Which of the following teaching methods have been used during this lesson?</a:t>
            </a:r>
            <a:r>
              <a:rPr lang="en-US" sz="2800" dirty="0" smtClean="0"/>
              <a:t> 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18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Project-based learning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FFFF00"/>
                </a:solidFill>
              </a:rPr>
              <a:t>peer-learning </a:t>
            </a:r>
            <a:r>
              <a:rPr lang="en-US" sz="2400" b="1" dirty="0" smtClean="0">
                <a:solidFill>
                  <a:schemeClr val="bg1"/>
                </a:solidFill>
              </a:rPr>
              <a:t>were used b</a:t>
            </a:r>
            <a:r>
              <a:rPr lang="en-US" sz="2400" dirty="0" smtClean="0">
                <a:solidFill>
                  <a:schemeClr val="bg1"/>
                </a:solidFill>
              </a:rPr>
              <a:t>y </a:t>
            </a:r>
            <a:r>
              <a:rPr lang="en-US" sz="2400" dirty="0" smtClean="0"/>
              <a:t>the majority of the teachers. </a:t>
            </a:r>
            <a:r>
              <a:rPr lang="en-US" sz="2400" b="1" dirty="0" err="1" smtClean="0">
                <a:solidFill>
                  <a:srgbClr val="FFFF00"/>
                </a:solidFill>
              </a:rPr>
              <a:t>Webquest</a:t>
            </a:r>
            <a:r>
              <a:rPr lang="en-US" sz="2400" b="1" dirty="0" smtClean="0"/>
              <a:t> was t</a:t>
            </a:r>
            <a:r>
              <a:rPr lang="en-US" sz="2400" dirty="0" smtClean="0"/>
              <a:t>he heart of the particular lesson for </a:t>
            </a:r>
            <a:r>
              <a:rPr lang="en-US" sz="2400" b="1" dirty="0" smtClean="0">
                <a:solidFill>
                  <a:srgbClr val="FFFF00"/>
                </a:solidFill>
              </a:rPr>
              <a:t>only one </a:t>
            </a:r>
            <a:r>
              <a:rPr lang="en-US" sz="2400" dirty="0" smtClean="0"/>
              <a:t>teacher (as they found it rather time consuming &amp; much elaborated). </a:t>
            </a:r>
            <a:r>
              <a:rPr lang="en-US" sz="2400" b="1" dirty="0" smtClean="0">
                <a:solidFill>
                  <a:srgbClr val="FFFF00"/>
                </a:solidFill>
              </a:rPr>
              <a:t>Learning by teaching</a:t>
            </a:r>
            <a:r>
              <a:rPr lang="en-US" sz="2400" dirty="0" smtClean="0"/>
              <a:t> was used by (4) teachers (maybe because such a method may act as a “stirrer.</a:t>
            </a:r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834075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2.   Has ICT been used during this lesson?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886200" cy="42973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ICT </a:t>
            </a:r>
            <a:r>
              <a:rPr lang="en-US" sz="2400" dirty="0" smtClean="0">
                <a:solidFill>
                  <a:schemeClr val="bg1"/>
                </a:solidFill>
              </a:rPr>
              <a:t>was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used </a:t>
            </a:r>
            <a:r>
              <a:rPr lang="en-US" sz="2400" dirty="0" smtClean="0"/>
              <a:t>by all the  teachers.  Indeed, they are convinced about the pedagogical benefits of </a:t>
            </a:r>
            <a:r>
              <a:rPr lang="en-US" sz="2400" dirty="0" smtClean="0">
                <a:solidFill>
                  <a:srgbClr val="FFFF00"/>
                </a:solidFill>
              </a:rPr>
              <a:t>a computer mediated course</a:t>
            </a:r>
            <a:r>
              <a:rPr lang="en-US" sz="2400" dirty="0" smtClean="0"/>
              <a:t>. Of course they are facilitated by the fact that all classrooms are equipped with a computer, beamer, overhead projector &amp; internet access. </a:t>
            </a:r>
            <a:endParaRPr lang="en-US" sz="2400" dirty="0"/>
          </a:p>
        </p:txBody>
      </p:sp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178441"/>
              </p:ext>
            </p:extLst>
          </p:nvPr>
        </p:nvGraphicFramePr>
        <p:xfrm>
          <a:off x="0" y="2286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3.   The teacher has encouraged the pupils to work collaboratively.</a:t>
            </a:r>
            <a:endParaRPr lang="en-US" sz="3200" dirty="0" smtClean="0"/>
          </a:p>
        </p:txBody>
      </p:sp>
      <p:sp>
        <p:nvSpPr>
          <p:cNvPr id="2052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86200" cy="4221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 smtClean="0"/>
              <a:t>The majority of teachers seem to have encouraged </a:t>
            </a:r>
            <a:r>
              <a:rPr lang="en-US" dirty="0" smtClean="0">
                <a:solidFill>
                  <a:srgbClr val="FFFF00"/>
                </a:solidFill>
              </a:rPr>
              <a:t>pair &amp;  group work.</a:t>
            </a:r>
            <a:r>
              <a:rPr lang="en-US" dirty="0" smtClean="0"/>
              <a:t> What’s more, they have made sure each member within the group has been able to  resume a role.</a:t>
            </a: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4267200" y="3767931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110687"/>
              </p:ext>
            </p:extLst>
          </p:nvPr>
        </p:nvGraphicFramePr>
        <p:xfrm>
          <a:off x="304800" y="2057400"/>
          <a:ext cx="4724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3200" b="1" dirty="0" smtClean="0"/>
              <a:t>4. The children were interested in the lesson activities.</a:t>
            </a:r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The activities set by the teachers appeared pretty appealing  for the majority of the pupils. </a:t>
            </a: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283542"/>
              </p:ext>
            </p:extLst>
          </p:nvPr>
        </p:nvGraphicFramePr>
        <p:xfrm>
          <a:off x="3810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5. The children maintained motivation throughout the lesson.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 smtClean="0"/>
              <a:t>The results here pinpoint how highly engaged the learners have been during the lesson. Pupils seem really motivated and eager to interact with each other.</a:t>
            </a: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507940"/>
              </p:ext>
            </p:extLst>
          </p:nvPr>
        </p:nvGraphicFramePr>
        <p:xfrm>
          <a:off x="762000" y="2362200"/>
          <a:ext cx="4572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817</TotalTime>
  <Words>1109</Words>
  <Application>Microsoft Office PowerPoint</Application>
  <PresentationFormat>Προβολή στην οθόνη (4:3)</PresentationFormat>
  <Paragraphs>59</Paragraphs>
  <Slides>26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Office Theme</vt:lpstr>
      <vt:lpstr>PROJECT’S EVALUATION</vt:lpstr>
      <vt:lpstr>END OF YEAR EVALUATION</vt:lpstr>
      <vt:lpstr>1. Lesson observation form (Head teacher)</vt:lpstr>
      <vt:lpstr>Comment</vt:lpstr>
      <vt:lpstr>1. Which of the following teaching methods have been used during this lesson? </vt:lpstr>
      <vt:lpstr>2.   Has ICT been used during this lesson? </vt:lpstr>
      <vt:lpstr>3.   The teacher has encouraged the pupils to work collaboratively.</vt:lpstr>
      <vt:lpstr>4. The children were interested in the lesson activities.</vt:lpstr>
      <vt:lpstr> 5. The children maintained motivation throughout the lesson. </vt:lpstr>
      <vt:lpstr>B. Parents-25</vt:lpstr>
      <vt:lpstr>1.I think that after participating in the project my child is more interested in learning in general.</vt:lpstr>
      <vt:lpstr>2. I think that after participating in the project my child's motivation to learn foreign languages has increased.</vt:lpstr>
      <vt:lpstr>3. I think that my child's self-confidence and self-esteem has been increased as a result of participating in this project.</vt:lpstr>
      <vt:lpstr>4. I think that this project was an important part of this year school educational offer.</vt:lpstr>
      <vt:lpstr>5. I think that the methods of working with students applied in the project should be used more often.</vt:lpstr>
      <vt:lpstr>6. I would like my child to work again on a similar cooperation project.</vt:lpstr>
      <vt:lpstr>C. PUPILS-23</vt:lpstr>
      <vt:lpstr>1. I think that what I learn depends mostly on my own decisions.</vt:lpstr>
      <vt:lpstr>2. I can find and organize information which I need for different tasks.</vt:lpstr>
      <vt:lpstr>3. I feel confident about cooperating with my classmates and working in a team on different tasks.</vt:lpstr>
      <vt:lpstr>4. I can see where there is room for improvement in my knowledge.</vt:lpstr>
      <vt:lpstr>5. I see the need for improving my foreign language skills.</vt:lpstr>
      <vt:lpstr>6.  I think it is important to keep learning new things, even in adult life.</vt:lpstr>
      <vt:lpstr>7. I am going to stay in touch with some children from other countries.</vt:lpstr>
      <vt:lpstr>8. I would like to work again on a cooperation project.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Panagiotis</dc:creator>
  <cp:lastModifiedBy>maraki</cp:lastModifiedBy>
  <cp:revision>234</cp:revision>
  <dcterms:created xsi:type="dcterms:W3CDTF">2015-09-21T15:03:01Z</dcterms:created>
  <dcterms:modified xsi:type="dcterms:W3CDTF">2017-05-25T18:24:40Z</dcterms:modified>
</cp:coreProperties>
</file>