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4" r:id="rId2"/>
    <p:sldId id="303" r:id="rId3"/>
    <p:sldId id="265" r:id="rId4"/>
    <p:sldId id="288" r:id="rId5"/>
    <p:sldId id="313" r:id="rId6"/>
    <p:sldId id="290" r:id="rId7"/>
    <p:sldId id="314" r:id="rId8"/>
    <p:sldId id="315" r:id="rId9"/>
    <p:sldId id="316" r:id="rId10"/>
    <p:sldId id="270" r:id="rId11"/>
    <p:sldId id="305" r:id="rId12"/>
    <p:sldId id="306" r:id="rId13"/>
    <p:sldId id="307" r:id="rId14"/>
    <p:sldId id="308" r:id="rId15"/>
    <p:sldId id="309" r:id="rId16"/>
    <p:sldId id="310" r:id="rId17"/>
    <p:sldId id="311" r:id="rId18"/>
    <p:sldId id="312" r:id="rId19"/>
    <p:sldId id="30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68" autoAdjust="0"/>
    <p:restoredTop sz="94660"/>
  </p:normalViewPr>
  <p:slideViewPr>
    <p:cSldViewPr>
      <p:cViewPr>
        <p:scale>
          <a:sx n="76" d="100"/>
          <a:sy n="76" d="100"/>
        </p:scale>
        <p:origin x="-93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Project Motivation Towards</a:t>
            </a:r>
          </a:p>
          <a:p>
            <a:pPr>
              <a:defRPr sz="2200" b="1" i="0" u="none" strike="noStrike" kern="1200" baseline="0">
                <a:solidFill>
                  <a:schemeClr val="dk1">
                    <a:lumMod val="75000"/>
                    <a:lumOff val="25000"/>
                  </a:schemeClr>
                </a:solidFill>
                <a:latin typeface="+mn-lt"/>
                <a:ea typeface="+mn-ea"/>
                <a:cs typeface="+mn-cs"/>
              </a:defRPr>
            </a:pPr>
            <a:r>
              <a:rPr lang="en-US"/>
              <a:t> Learning in General</a:t>
            </a:r>
            <a:endParaRPr lang="el-GR"/>
          </a:p>
        </c:rich>
      </c:tx>
      <c:layout/>
      <c:overlay val="0"/>
      <c:spPr>
        <a:noFill/>
        <a:ln>
          <a:noFill/>
        </a:ln>
        <a:effectLst/>
      </c:spPr>
    </c:title>
    <c:autoTitleDeleted val="0"/>
    <c:plotArea>
      <c:layout/>
      <c:pieChart>
        <c:varyColors val="1"/>
        <c:ser>
          <c:idx val="0"/>
          <c:order val="0"/>
          <c:tx>
            <c:strRef>
              <c:f>Φύλλο1!$B$1</c:f>
              <c:strCache>
                <c:ptCount val="1"/>
                <c:pt idx="0">
                  <c:v>Πωλήσεις</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C2AC-4B7E-BFC0-5C94A439CCF9}"/>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C2AC-4B7E-BFC0-5C94A439CCF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Φύλλο1!$A$2:$A$3</c:f>
              <c:strCache>
                <c:ptCount val="2"/>
                <c:pt idx="0">
                  <c:v>Mostly</c:v>
                </c:pt>
                <c:pt idx="1">
                  <c:v>Yes</c:v>
                </c:pt>
              </c:strCache>
            </c:strRef>
          </c:cat>
          <c:val>
            <c:numRef>
              <c:f>Φύλλο1!$B$2:$B$3</c:f>
              <c:numCache>
                <c:formatCode>General</c:formatCode>
                <c:ptCount val="2"/>
                <c:pt idx="0">
                  <c:v>14</c:v>
                </c:pt>
                <c:pt idx="1">
                  <c:v>10</c:v>
                </c:pt>
              </c:numCache>
            </c:numRef>
          </c:val>
          <c:extLst xmlns:c16r2="http://schemas.microsoft.com/office/drawing/2015/06/chart">
            <c:ext xmlns:c16="http://schemas.microsoft.com/office/drawing/2014/chart" uri="{C3380CC4-5D6E-409C-BE32-E72D297353CC}">
              <c16:uniqueId val="{00000000-65CA-4B79-8601-46A5B4A1EF7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Knowledge Improvement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A3A7-4F17-A450-A89B173CFC66}"/>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A3A7-4F17-A450-A89B173CFC66}"/>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A3A7-4F17-A450-A89B173CFC66}"/>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A3A7-4F17-A450-A89B173CFC6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Φύλλο1!$A$2:$A$5</c:f>
              <c:strCache>
                <c:ptCount val="4"/>
                <c:pt idx="0">
                  <c:v>Yes</c:v>
                </c:pt>
                <c:pt idx="1">
                  <c:v>Mostly</c:v>
                </c:pt>
                <c:pt idx="2">
                  <c:v>A Little</c:v>
                </c:pt>
                <c:pt idx="3">
                  <c:v>No</c:v>
                </c:pt>
              </c:strCache>
            </c:strRef>
          </c:cat>
          <c:val>
            <c:numRef>
              <c:f>Φύλλο1!$B$2:$B$5</c:f>
              <c:numCache>
                <c:formatCode>General</c:formatCode>
                <c:ptCount val="4"/>
                <c:pt idx="0">
                  <c:v>12</c:v>
                </c:pt>
                <c:pt idx="1">
                  <c:v>8</c:v>
                </c:pt>
                <c:pt idx="2">
                  <c:v>2</c:v>
                </c:pt>
                <c:pt idx="3">
                  <c:v>1.2</c:v>
                </c:pt>
              </c:numCache>
            </c:numRef>
          </c:val>
          <c:extLst xmlns:c16r2="http://schemas.microsoft.com/office/drawing/2015/06/chart">
            <c:ext xmlns:c16="http://schemas.microsoft.com/office/drawing/2014/chart" uri="{C3380CC4-5D6E-409C-BE32-E72D297353CC}">
              <c16:uniqueId val="{00000000-843B-43EC-9F95-B2991045BEA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Need for Improving EFL Skills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6187-4CB1-AD81-686BF9C9C04D}"/>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6187-4CB1-AD81-686BF9C9C04D}"/>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6187-4CB1-AD81-686BF9C9C04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Mostly</c:v>
                </c:pt>
                <c:pt idx="2">
                  <c:v>A Little</c:v>
                </c:pt>
              </c:strCache>
            </c:strRef>
          </c:cat>
          <c:val>
            <c:numRef>
              <c:f>Φύλλο1!$B$2:$B$4</c:f>
              <c:numCache>
                <c:formatCode>General</c:formatCode>
                <c:ptCount val="3"/>
                <c:pt idx="0">
                  <c:v>15</c:v>
                </c:pt>
                <c:pt idx="1">
                  <c:v>4</c:v>
                </c:pt>
                <c:pt idx="2">
                  <c:v>5</c:v>
                </c:pt>
              </c:numCache>
            </c:numRef>
          </c:val>
          <c:extLst xmlns:c16r2="http://schemas.microsoft.com/office/drawing/2015/06/chart">
            <c:ext xmlns:c16="http://schemas.microsoft.com/office/drawing/2014/chart" uri="{C3380CC4-5D6E-409C-BE32-E72D297353CC}">
              <c16:uniqueId val="{00000000-BCB0-4679-A30D-C3E60F6790E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Long-life Learning</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84E4-400C-80FE-C503D7F8289C}"/>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84E4-400C-80FE-C503D7F8289C}"/>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84E4-400C-80FE-C503D7F8289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Mostly</c:v>
                </c:pt>
                <c:pt idx="2">
                  <c:v>A Little</c:v>
                </c:pt>
              </c:strCache>
            </c:strRef>
          </c:cat>
          <c:val>
            <c:numRef>
              <c:f>Φύλλο1!$B$2:$B$4</c:f>
              <c:numCache>
                <c:formatCode>General</c:formatCode>
                <c:ptCount val="3"/>
                <c:pt idx="0">
                  <c:v>18</c:v>
                </c:pt>
                <c:pt idx="1">
                  <c:v>2</c:v>
                </c:pt>
                <c:pt idx="2">
                  <c:v>4</c:v>
                </c:pt>
              </c:numCache>
            </c:numRef>
          </c:val>
          <c:extLst xmlns:c16r2="http://schemas.microsoft.com/office/drawing/2015/06/chart">
            <c:ext xmlns:c16="http://schemas.microsoft.com/office/drawing/2014/chart" uri="{C3380CC4-5D6E-409C-BE32-E72D297353CC}">
              <c16:uniqueId val="{00000000-D31C-4118-9FA9-17E21D96121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Keeping in Touch</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EE50-4476-A3A8-39877ADB3E8B}"/>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EE50-4476-A3A8-39877ADB3E8B}"/>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EE50-4476-A3A8-39877ADB3E8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Mostly</c:v>
                </c:pt>
                <c:pt idx="2">
                  <c:v>No</c:v>
                </c:pt>
              </c:strCache>
            </c:strRef>
          </c:cat>
          <c:val>
            <c:numRef>
              <c:f>Φύλλο1!$B$2:$B$4</c:f>
              <c:numCache>
                <c:formatCode>General</c:formatCode>
                <c:ptCount val="3"/>
                <c:pt idx="0">
                  <c:v>19</c:v>
                </c:pt>
                <c:pt idx="1">
                  <c:v>3</c:v>
                </c:pt>
                <c:pt idx="2">
                  <c:v>2</c:v>
                </c:pt>
              </c:numCache>
            </c:numRef>
          </c:val>
          <c:extLst xmlns:c16r2="http://schemas.microsoft.com/office/drawing/2015/06/chart">
            <c:ext xmlns:c16="http://schemas.microsoft.com/office/drawing/2014/chart" uri="{C3380CC4-5D6E-409C-BE32-E72D297353CC}">
              <c16:uniqueId val="{00000000-F506-4734-A2F6-98D7CA1258C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Working again on a Similar Project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FFB9-47C8-8486-3DD2B2B85749}"/>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FFB9-47C8-8486-3DD2B2B85749}"/>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FFB9-47C8-8486-3DD2B2B8574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Mostly</c:v>
                </c:pt>
                <c:pt idx="2">
                  <c:v>A Little</c:v>
                </c:pt>
              </c:strCache>
            </c:strRef>
          </c:cat>
          <c:val>
            <c:numRef>
              <c:f>Φύλλο1!$B$2:$B$4</c:f>
              <c:numCache>
                <c:formatCode>General</c:formatCode>
                <c:ptCount val="3"/>
                <c:pt idx="0">
                  <c:v>20</c:v>
                </c:pt>
                <c:pt idx="1">
                  <c:v>2</c:v>
                </c:pt>
                <c:pt idx="2">
                  <c:v>2</c:v>
                </c:pt>
              </c:numCache>
            </c:numRef>
          </c:val>
          <c:extLst xmlns:c16r2="http://schemas.microsoft.com/office/drawing/2015/06/chart">
            <c:ext xmlns:c16="http://schemas.microsoft.com/office/drawing/2014/chart" uri="{C3380CC4-5D6E-409C-BE32-E72D297353CC}">
              <c16:uniqueId val="{00000000-344E-42A3-BB5A-10D976B0968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Motivation Towards Learning F.L.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AE19-4C54-85F7-7EDFC532443E}"/>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AE19-4C54-85F7-7EDFC532443E}"/>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AE19-4C54-85F7-7EDFC532443E}"/>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AE19-4C54-85F7-7EDFC532443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Φύλλο1!$A$2:$A$5</c:f>
              <c:strCache>
                <c:ptCount val="4"/>
                <c:pt idx="0">
                  <c:v>Yes</c:v>
                </c:pt>
                <c:pt idx="1">
                  <c:v>A Little</c:v>
                </c:pt>
                <c:pt idx="2">
                  <c:v>Mostly</c:v>
                </c:pt>
                <c:pt idx="3">
                  <c:v>No</c:v>
                </c:pt>
              </c:strCache>
            </c:strRef>
          </c:cat>
          <c:val>
            <c:numRef>
              <c:f>Φύλλο1!$B$2:$B$5</c:f>
              <c:numCache>
                <c:formatCode>General</c:formatCode>
                <c:ptCount val="4"/>
                <c:pt idx="0">
                  <c:v>14</c:v>
                </c:pt>
                <c:pt idx="1">
                  <c:v>6</c:v>
                </c:pt>
                <c:pt idx="2">
                  <c:v>2</c:v>
                </c:pt>
                <c:pt idx="3">
                  <c:v>2</c:v>
                </c:pt>
              </c:numCache>
            </c:numRef>
          </c:val>
          <c:extLst xmlns:c16r2="http://schemas.microsoft.com/office/drawing/2015/06/chart">
            <c:ext xmlns:c16="http://schemas.microsoft.com/office/drawing/2014/chart" uri="{C3380CC4-5D6E-409C-BE32-E72D297353CC}">
              <c16:uniqueId val="{00000000-75B6-48BC-AA52-C259E82229D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Increase in Self-Esteem</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64ED-49AF-BFBE-60A283A80172}"/>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64ED-49AF-BFBE-60A283A80172}"/>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64ED-49AF-BFBE-60A283A8017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A Little</c:v>
                </c:pt>
                <c:pt idx="2">
                  <c:v>Mostly</c:v>
                </c:pt>
              </c:strCache>
            </c:strRef>
          </c:cat>
          <c:val>
            <c:numRef>
              <c:f>Φύλλο1!$B$2:$B$4</c:f>
              <c:numCache>
                <c:formatCode>General</c:formatCode>
                <c:ptCount val="3"/>
                <c:pt idx="0">
                  <c:v>16</c:v>
                </c:pt>
                <c:pt idx="1">
                  <c:v>4</c:v>
                </c:pt>
                <c:pt idx="2">
                  <c:v>4</c:v>
                </c:pt>
              </c:numCache>
            </c:numRef>
          </c:val>
          <c:extLst xmlns:c16r2="http://schemas.microsoft.com/office/drawing/2015/06/chart">
            <c:ext xmlns:c16="http://schemas.microsoft.com/office/drawing/2014/chart" uri="{C3380CC4-5D6E-409C-BE32-E72D297353CC}">
              <c16:uniqueId val="{00000000-FD22-427F-B8A4-8C72E074EC1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Project as an Educational Offer</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FB50-457C-84BC-A10E0D01080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FB50-457C-84BC-A10E0D01080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FB50-457C-84BC-A10E0D01080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FB50-457C-84BC-A10E0D01080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Φύλλο1!$A$2:$A$3</c:f>
              <c:strCache>
                <c:ptCount val="2"/>
                <c:pt idx="0">
                  <c:v>Yes</c:v>
                </c:pt>
                <c:pt idx="1">
                  <c:v>No</c:v>
                </c:pt>
              </c:strCache>
            </c:strRef>
          </c:cat>
          <c:val>
            <c:numRef>
              <c:f>Φύλλο1!$B$2:$B$3</c:f>
              <c:numCache>
                <c:formatCode>General</c:formatCode>
                <c:ptCount val="2"/>
                <c:pt idx="0">
                  <c:v>18</c:v>
                </c:pt>
                <c:pt idx="1">
                  <c:v>6</c:v>
                </c:pt>
              </c:numCache>
            </c:numRef>
          </c:val>
          <c:extLst xmlns:c16r2="http://schemas.microsoft.com/office/drawing/2015/06/chart">
            <c:ext xmlns:c16="http://schemas.microsoft.com/office/drawing/2014/chart" uri="{C3380CC4-5D6E-409C-BE32-E72D297353CC}">
              <c16:uniqueId val="{00000000-ED2E-43CE-8807-8531FDC372F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Methods Used</a:t>
            </a:r>
            <a:endParaRPr lang="el-GR"/>
          </a:p>
        </c:rich>
      </c:tx>
      <c:overlay val="0"/>
      <c:spPr>
        <a:noFill/>
        <a:ln>
          <a:noFill/>
        </a:ln>
        <a:effectLst/>
      </c:spPr>
    </c:title>
    <c:autoTitleDeleted val="0"/>
    <c:plotArea>
      <c:layout/>
      <c:pieChart>
        <c:varyColors val="1"/>
        <c:ser>
          <c:idx val="0"/>
          <c:order val="0"/>
          <c:tx>
            <c:strRef>
              <c:f>Φύλλο1!$B$1</c:f>
              <c:strCache>
                <c:ptCount val="1"/>
                <c:pt idx="0">
                  <c:v>Methods Used</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7B12-4272-A250-176D9FFD7DED}"/>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7B12-4272-A250-176D9FFD7DED}"/>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7B12-4272-A250-176D9FFD7DED}"/>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7B12-4272-A250-176D9FFD7DE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Φύλλο1!$A$2:$A$3</c:f>
              <c:strCache>
                <c:ptCount val="2"/>
                <c:pt idx="0">
                  <c:v>Yes</c:v>
                </c:pt>
                <c:pt idx="1">
                  <c:v>A Little</c:v>
                </c:pt>
              </c:strCache>
            </c:strRef>
          </c:cat>
          <c:val>
            <c:numRef>
              <c:f>Φύλλο1!$B$2:$B$3</c:f>
              <c:numCache>
                <c:formatCode>General</c:formatCode>
                <c:ptCount val="2"/>
                <c:pt idx="0">
                  <c:v>20</c:v>
                </c:pt>
                <c:pt idx="1">
                  <c:v>4</c:v>
                </c:pt>
              </c:numCache>
            </c:numRef>
          </c:val>
          <c:extLst xmlns:c16r2="http://schemas.microsoft.com/office/drawing/2015/06/chart">
            <c:ext xmlns:c16="http://schemas.microsoft.com/office/drawing/2014/chart" uri="{C3380CC4-5D6E-409C-BE32-E72D297353CC}">
              <c16:uniqueId val="{00000000-C10D-4108-9473-2080B34A1E8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Working in Similar Projects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BFBA-4848-91B4-B79021DF2DD0}"/>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BFBA-4848-91B4-B79021DF2DD0}"/>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BFBA-4848-91B4-B79021DF2DD0}"/>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BFBA-4848-91B4-B79021DF2DD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c:f>
              <c:strCache>
                <c:ptCount val="1"/>
                <c:pt idx="0">
                  <c:v>Yes</c:v>
                </c:pt>
              </c:strCache>
            </c:strRef>
          </c:cat>
          <c:val>
            <c:numRef>
              <c:f>Φύλλο1!$B$2</c:f>
              <c:numCache>
                <c:formatCode>General</c:formatCode>
                <c:ptCount val="1"/>
                <c:pt idx="0">
                  <c:v>24</c:v>
                </c:pt>
              </c:numCache>
            </c:numRef>
          </c:val>
          <c:extLst xmlns:c16r2="http://schemas.microsoft.com/office/drawing/2015/06/chart">
            <c:ext xmlns:c16="http://schemas.microsoft.com/office/drawing/2014/chart" uri="{C3380CC4-5D6E-409C-BE32-E72D297353CC}">
              <c16:uniqueId val="{00000000-01D5-414D-BECF-04B4F2E1C03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Learning by Choice</a:t>
            </a:r>
            <a:endParaRPr lang="el-GR"/>
          </a:p>
        </c:rich>
      </c:tx>
      <c:layout>
        <c:manualLayout>
          <c:xMode val="edge"/>
          <c:yMode val="edge"/>
          <c:x val="0.40505720964566927"/>
          <c:y val="1.8749999999999999E-2"/>
        </c:manualLayout>
      </c:layout>
      <c:overlay val="0"/>
      <c:spPr>
        <a:noFill/>
        <a:ln>
          <a:noFill/>
        </a:ln>
        <a:effectLst/>
      </c:spPr>
    </c:title>
    <c:autoTitleDeleted val="0"/>
    <c:plotArea>
      <c:layout/>
      <c:pieChart>
        <c:varyColors val="1"/>
        <c:ser>
          <c:idx val="0"/>
          <c:order val="0"/>
          <c:tx>
            <c:strRef>
              <c:f>Φύλλο1!$B$1</c:f>
              <c:strCache>
                <c:ptCount val="1"/>
                <c:pt idx="0">
                  <c:v>Πωλήσεις</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C84B-4625-9467-4D5FEA336FF8}"/>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C84B-4625-9467-4D5FEA336FF8}"/>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C84B-4625-9467-4D5FEA336FF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Mostly</c:v>
                </c:pt>
                <c:pt idx="2">
                  <c:v>No</c:v>
                </c:pt>
              </c:strCache>
            </c:strRef>
          </c:cat>
          <c:val>
            <c:numRef>
              <c:f>Φύλλο1!$B$2:$B$4</c:f>
              <c:numCache>
                <c:formatCode>General</c:formatCode>
                <c:ptCount val="3"/>
                <c:pt idx="0">
                  <c:v>15</c:v>
                </c:pt>
                <c:pt idx="1">
                  <c:v>7</c:v>
                </c:pt>
                <c:pt idx="2">
                  <c:v>2</c:v>
                </c:pt>
              </c:numCache>
            </c:numRef>
          </c:val>
          <c:extLst xmlns:c16r2="http://schemas.microsoft.com/office/drawing/2015/06/chart">
            <c:ext xmlns:c16="http://schemas.microsoft.com/office/drawing/2014/chart" uri="{C3380CC4-5D6E-409C-BE32-E72D297353CC}">
              <c16:uniqueId val="{00000000-62E9-43D8-AA91-74163598237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125155839895013"/>
          <c:y val="1.2500000000000001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Organising Information</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EFE6-4ACF-9F38-4CC18B3B815A}"/>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EFE6-4ACF-9F38-4CC18B3B815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Φύλλο1!$A$2:$A$3</c:f>
              <c:strCache>
                <c:ptCount val="2"/>
                <c:pt idx="0">
                  <c:v>Yes</c:v>
                </c:pt>
                <c:pt idx="1">
                  <c:v>Moslty</c:v>
                </c:pt>
              </c:strCache>
            </c:strRef>
          </c:cat>
          <c:val>
            <c:numRef>
              <c:f>Φύλλο1!$B$2:$B$3</c:f>
              <c:numCache>
                <c:formatCode>General</c:formatCode>
                <c:ptCount val="2"/>
                <c:pt idx="0">
                  <c:v>20</c:v>
                </c:pt>
                <c:pt idx="1">
                  <c:v>4</c:v>
                </c:pt>
              </c:numCache>
            </c:numRef>
          </c:val>
          <c:extLst xmlns:c16r2="http://schemas.microsoft.com/office/drawing/2015/06/chart">
            <c:ext xmlns:c16="http://schemas.microsoft.com/office/drawing/2014/chart" uri="{C3380CC4-5D6E-409C-BE32-E72D297353CC}">
              <c16:uniqueId val="{00000000-D885-4B9D-AF98-390BEA1D781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pieChart>
        <c:varyColors val="1"/>
        <c:ser>
          <c:idx val="0"/>
          <c:order val="0"/>
          <c:tx>
            <c:strRef>
              <c:f>Φύλλο1!$B$1</c:f>
              <c:strCache>
                <c:ptCount val="1"/>
                <c:pt idx="0">
                  <c:v>Cooperation</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A687-4784-966E-EA3E7AE64391}"/>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A687-4784-966E-EA3E7AE64391}"/>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A687-4784-966E-EA3E7AE6439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Φύλλο1!$A$2:$A$4</c:f>
              <c:strCache>
                <c:ptCount val="3"/>
                <c:pt idx="0">
                  <c:v>Yes</c:v>
                </c:pt>
                <c:pt idx="1">
                  <c:v>Mostly</c:v>
                </c:pt>
                <c:pt idx="2">
                  <c:v>A Little</c:v>
                </c:pt>
              </c:strCache>
            </c:strRef>
          </c:cat>
          <c:val>
            <c:numRef>
              <c:f>Φύλλο1!$B$2:$B$4</c:f>
              <c:numCache>
                <c:formatCode>General</c:formatCode>
                <c:ptCount val="3"/>
                <c:pt idx="0">
                  <c:v>12</c:v>
                </c:pt>
                <c:pt idx="1">
                  <c:v>10</c:v>
                </c:pt>
                <c:pt idx="2">
                  <c:v>2</c:v>
                </c:pt>
              </c:numCache>
            </c:numRef>
          </c:val>
          <c:extLst xmlns:c16r2="http://schemas.microsoft.com/office/drawing/2015/06/chart">
            <c:ext xmlns:c16="http://schemas.microsoft.com/office/drawing/2014/chart" uri="{C3380CC4-5D6E-409C-BE32-E72D297353CC}">
              <c16:uniqueId val="{00000000-5964-45D4-B7EF-E0981B9671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B873A-5A03-4F81-9301-5359491F1004}" type="datetimeFigureOut">
              <a:rPr lang="el-GR" smtClean="0"/>
              <a:t>20/7/2017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9D58CF-E80A-41D0-B206-B937AE0ACD01}" type="slidenum">
              <a:rPr lang="el-GR" smtClean="0"/>
              <a:t>‹#›</a:t>
            </a:fld>
            <a:endParaRPr lang="el-GR"/>
          </a:p>
        </p:txBody>
      </p:sp>
    </p:spTree>
    <p:extLst>
      <p:ext uri="{BB962C8B-B14F-4D97-AF65-F5344CB8AC3E}">
        <p14:creationId xmlns:p14="http://schemas.microsoft.com/office/powerpoint/2010/main" val="265690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7F8C40-84FE-4986-9667-A3E50E99F19A}" type="datetime1">
              <a:rPr lang="en-US" smtClean="0"/>
              <a:t>7/20/2017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A0BC31-A19E-47A0-B3DE-27841A0062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045A17-D116-4F90-BD6B-E5A484BE7426}" type="datetime1">
              <a:rPr lang="en-US" smtClean="0"/>
              <a:t>7/20/2017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848EB7-9BFE-434E-ACD0-3DC6CD3AD8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E3D72CC-293D-4410-882D-C073CA7761A3}" type="datetime1">
              <a:rPr lang="en-US" smtClean="0"/>
              <a:t>7/20/2017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E5E2E4-B98F-4782-8A8D-39B4314694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723C56-0E82-45A9-BDA7-034C173036C7}" type="datetime1">
              <a:rPr lang="en-US" smtClean="0"/>
              <a:t>7/20/2017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77D3B8-5599-43E7-9C45-C623CAB84E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807F40E-947F-4447-8C9C-69A3D0EC227C}" type="datetime1">
              <a:rPr lang="en-US" smtClean="0"/>
              <a:t>7/20/2017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52EBA2-7D6C-42CB-9FCA-4F319F07A2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FA6A4EC-D4C9-4C14-A721-087D201B3F78}" type="datetime1">
              <a:rPr lang="en-US" smtClean="0"/>
              <a:t>7/20/2017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C744E8-1E08-4A78-8779-1539EA2D18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2D0BD25-1594-4FF6-A765-90B8CCFC2057}" type="datetime1">
              <a:rPr lang="en-US" smtClean="0"/>
              <a:t>7/20/2017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87A1F81-9900-4CDD-ABE3-CC978F9BDA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4E4191-9551-4C63-852E-F5A0869EC13A}" type="datetime1">
              <a:rPr lang="en-US" smtClean="0"/>
              <a:t>7/20/2017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323473-FDD9-467D-9A32-0B29A67564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6C0C4F-E13D-4176-B622-2063566C45AC}" type="datetime1">
              <a:rPr lang="en-US" smtClean="0"/>
              <a:t>7/20/2017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5CC5E1-FC9E-4DBB-A5F0-CB99F83797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15AD2C-D63B-445A-A0CD-A459F4A9DA79}" type="datetime1">
              <a:rPr lang="en-US" smtClean="0"/>
              <a:t>7/20/2017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72F9CB-9AAB-4ABF-9E90-94DA3771F3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3E4A1A2-4C69-43F5-B28F-DF8833A0DFCE}" type="datetime1">
              <a:rPr lang="en-US" smtClean="0"/>
              <a:t>7/20/2017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D6C0E3-B0D4-467A-9550-15655D2B33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610B938-E17E-4CB5-83E4-668CDCF66A91}" type="datetime1">
              <a:rPr lang="en-US" smtClean="0"/>
              <a:t>7/20/2017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B44E42C-8F01-4804-80EF-B4260936E4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868362"/>
          </a:xfrm>
        </p:spPr>
        <p:style>
          <a:lnRef idx="1">
            <a:schemeClr val="accent3"/>
          </a:lnRef>
          <a:fillRef idx="2">
            <a:schemeClr val="accent3"/>
          </a:fillRef>
          <a:effectRef idx="1">
            <a:schemeClr val="accent3"/>
          </a:effectRef>
          <a:fontRef idx="minor">
            <a:schemeClr val="dk1"/>
          </a:fontRef>
        </p:style>
        <p:txBody>
          <a:bodyPr rtlCol="0">
            <a:normAutofit/>
          </a:bodyPr>
          <a:lstStyle/>
          <a:p>
            <a:pPr eaLnBrk="1" fontAlgn="auto" hangingPunct="1">
              <a:spcAft>
                <a:spcPts val="0"/>
              </a:spcAft>
              <a:defRPr/>
            </a:pPr>
            <a:r>
              <a:rPr lang="en-US" dirty="0"/>
              <a:t>PROJECT’S EVALUATION</a:t>
            </a:r>
          </a:p>
        </p:txBody>
      </p:sp>
      <p:pic>
        <p:nvPicPr>
          <p:cNvPr id="6147" name="Content Placeholder 4" descr="logo.png"/>
          <p:cNvPicPr>
            <a:picLocks noGrp="1" noChangeAspect="1"/>
          </p:cNvPicPr>
          <p:nvPr>
            <p:ph sz="half" idx="1"/>
          </p:nvPr>
        </p:nvPicPr>
        <p:blipFill>
          <a:blip r:embed="rId2" cstate="print"/>
          <a:srcRect/>
          <a:stretch>
            <a:fillRect/>
          </a:stretch>
        </p:blipFill>
        <p:spPr>
          <a:xfrm>
            <a:off x="2062018" y="1295400"/>
            <a:ext cx="5024582" cy="3886200"/>
          </a:xfrm>
        </p:spPr>
        <p:style>
          <a:lnRef idx="2">
            <a:schemeClr val="accent1">
              <a:shade val="50000"/>
            </a:schemeClr>
          </a:lnRef>
          <a:fillRef idx="1">
            <a:schemeClr val="accent1"/>
          </a:fillRef>
          <a:effectRef idx="0">
            <a:schemeClr val="accent1"/>
          </a:effectRef>
          <a:fontRef idx="minor">
            <a:schemeClr val="lt1"/>
          </a:fontRef>
        </p:style>
      </p:pic>
      <p:pic>
        <p:nvPicPr>
          <p:cNvPr id="6148" name="Content Placeholder 5" descr="eeeerrrrrrrrrrrrr.jpg"/>
          <p:cNvPicPr>
            <a:picLocks noGrp="1" noChangeAspect="1"/>
          </p:cNvPicPr>
          <p:nvPr>
            <p:ph sz="half" idx="2"/>
          </p:nvPr>
        </p:nvPicPr>
        <p:blipFill>
          <a:blip r:embed="rId3" cstate="print"/>
          <a:srcRect/>
          <a:stretch>
            <a:fillRect/>
          </a:stretch>
        </p:blipFill>
        <p:spPr>
          <a:xfrm>
            <a:off x="7645852" y="5562600"/>
            <a:ext cx="1498148" cy="11223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n-US" b="1" dirty="0"/>
              <a:t> PUPILS-24</a:t>
            </a:r>
          </a:p>
        </p:txBody>
      </p:sp>
      <p:pic>
        <p:nvPicPr>
          <p:cNvPr id="17411" name="Content Placeholder 4" descr="KIDS EVALUATION.jpg"/>
          <p:cNvPicPr>
            <a:picLocks noGrp="1" noChangeAspect="1"/>
          </p:cNvPicPr>
          <p:nvPr>
            <p:ph sz="half" idx="1"/>
          </p:nvPr>
        </p:nvPicPr>
        <p:blipFill>
          <a:blip r:embed="rId2" cstate="print"/>
          <a:srcRect/>
          <a:stretch>
            <a:fillRect/>
          </a:stretch>
        </p:blipFill>
        <p:spPr>
          <a:xfrm>
            <a:off x="304800" y="1828800"/>
            <a:ext cx="4665663" cy="4114800"/>
          </a:xfrm>
        </p:spPr>
      </p:pic>
      <p:sp>
        <p:nvSpPr>
          <p:cNvPr id="4" name="Content Placeholder 3"/>
          <p:cNvSpPr>
            <a:spLocks noGrp="1"/>
          </p:cNvSpPr>
          <p:nvPr>
            <p:ph sz="half" idx="2"/>
          </p:nvPr>
        </p:nvSpPr>
        <p:spPr>
          <a:xfrm>
            <a:off x="4800600" y="1600200"/>
            <a:ext cx="3886200" cy="4525963"/>
          </a:xfrm>
        </p:spPr>
        <p:style>
          <a:lnRef idx="1">
            <a:schemeClr val="dk1"/>
          </a:lnRef>
          <a:fillRef idx="2">
            <a:schemeClr val="dk1"/>
          </a:fillRef>
          <a:effectRef idx="1">
            <a:schemeClr val="dk1"/>
          </a:effectRef>
          <a:fontRef idx="minor">
            <a:schemeClr val="dk1"/>
          </a:fontRef>
        </p:style>
        <p:txBody>
          <a:bodyPr rtlCol="0">
            <a:normAutofit/>
          </a:bodyPr>
          <a:lstStyle/>
          <a:p>
            <a:pPr algn="ctr" eaLnBrk="1" fontAlgn="auto" hangingPunct="1">
              <a:spcAft>
                <a:spcPts val="0"/>
              </a:spcAft>
              <a:buFont typeface="Arial" pitchFamily="34" charset="0"/>
              <a:buNone/>
              <a:defRPr/>
            </a:pPr>
            <a:r>
              <a:rPr lang="en-US" sz="5400" b="1" dirty="0"/>
              <a:t>IMPACT</a:t>
            </a:r>
          </a:p>
          <a:p>
            <a:pPr algn="ctr" eaLnBrk="1" fontAlgn="auto" hangingPunct="1">
              <a:spcAft>
                <a:spcPts val="0"/>
              </a:spcAft>
              <a:buFont typeface="Arial" pitchFamily="34" charset="0"/>
              <a:buNone/>
              <a:defRPr/>
            </a:pPr>
            <a:r>
              <a:rPr lang="en-US" sz="5400" b="1" dirty="0"/>
              <a:t>EVALUATION FORM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a:t>1. </a:t>
            </a:r>
            <a:r>
              <a:rPr lang="sl-SI" sz="3200" b="1" dirty="0"/>
              <a:t>I think that what I learn depends mostly on my own decisions</a:t>
            </a:r>
            <a:r>
              <a:rPr lang="en-US" sz="3200" b="1" dirty="0"/>
              <a:t>.</a:t>
            </a:r>
            <a:endParaRPr lang="en-US" sz="3200" dirty="0"/>
          </a:p>
        </p:txBody>
      </p:sp>
      <p:sp>
        <p:nvSpPr>
          <p:cNvPr id="18435" name="Content Placeholder 3"/>
          <p:cNvSpPr>
            <a:spLocks noGrp="1"/>
          </p:cNvSpPr>
          <p:nvPr>
            <p:ph sz="half" idx="2"/>
          </p:nvPr>
        </p:nvSpPr>
        <p:spPr>
          <a:xfrm>
            <a:off x="4876800" y="1600200"/>
            <a:ext cx="3810000" cy="4525963"/>
          </a:xfrm>
        </p:spPr>
        <p:txBody>
          <a:bodyPr/>
          <a:lstStyle/>
          <a:p>
            <a:pPr marL="0" indent="0" eaLnBrk="1" hangingPunct="1">
              <a:buNone/>
            </a:pPr>
            <a:r>
              <a:rPr lang="en-US" dirty="0"/>
              <a:t>Pupils (</a:t>
            </a:r>
            <a:r>
              <a:rPr lang="en-US" b="1" dirty="0">
                <a:solidFill>
                  <a:srgbClr val="FF0000"/>
                </a:solidFill>
              </a:rPr>
              <a:t>15/24=yes, 7=mostly</a:t>
            </a:r>
            <a:r>
              <a:rPr lang="en-US" dirty="0"/>
              <a:t>) have been so actively involved in the effective implementation of the tasks at hand that they’ve come up with the feeling that they have really  learned by choice.</a:t>
            </a:r>
          </a:p>
        </p:txBody>
      </p:sp>
      <p:graphicFrame>
        <p:nvGraphicFramePr>
          <p:cNvPr id="6" name="Γράφημα 5"/>
          <p:cNvGraphicFramePr/>
          <p:nvPr>
            <p:extLst>
              <p:ext uri="{D42A27DB-BD31-4B8C-83A1-F6EECF244321}">
                <p14:modId xmlns:p14="http://schemas.microsoft.com/office/powerpoint/2010/main" val="3654432320"/>
              </p:ext>
            </p:extLst>
          </p:nvPr>
        </p:nvGraphicFramePr>
        <p:xfrm>
          <a:off x="-13855" y="1648691"/>
          <a:ext cx="4572000" cy="4449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6567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a:t>2. </a:t>
            </a:r>
            <a:r>
              <a:rPr lang="sl-SI" sz="3200" b="1" dirty="0"/>
              <a:t>I can find and organize information which I need for different tasks.</a:t>
            </a:r>
            <a:endParaRPr lang="en-US" sz="3200" dirty="0"/>
          </a:p>
        </p:txBody>
      </p:sp>
      <p:sp>
        <p:nvSpPr>
          <p:cNvPr id="19459" name="Content Placeholder 3"/>
          <p:cNvSpPr>
            <a:spLocks noGrp="1"/>
          </p:cNvSpPr>
          <p:nvPr>
            <p:ph sz="half" idx="2"/>
          </p:nvPr>
        </p:nvSpPr>
        <p:spPr>
          <a:xfrm>
            <a:off x="4876800" y="1600200"/>
            <a:ext cx="3810000" cy="4525963"/>
          </a:xfrm>
        </p:spPr>
        <p:txBody>
          <a:bodyPr/>
          <a:lstStyle/>
          <a:p>
            <a:pPr marL="0" indent="0" eaLnBrk="1" hangingPunct="1">
              <a:buNone/>
            </a:pPr>
            <a:r>
              <a:rPr lang="en-US" dirty="0"/>
              <a:t>The majority of the pupils (</a:t>
            </a:r>
            <a:r>
              <a:rPr lang="en-US" b="1" dirty="0">
                <a:solidFill>
                  <a:srgbClr val="FF0000"/>
                </a:solidFill>
              </a:rPr>
              <a:t>20/24=yes, 4/24=mostly</a:t>
            </a:r>
            <a:r>
              <a:rPr lang="en-US" dirty="0"/>
              <a:t>) admit the fact that they are now more able to search and locate information they need in order to carry out a task.</a:t>
            </a:r>
          </a:p>
        </p:txBody>
      </p:sp>
      <p:graphicFrame>
        <p:nvGraphicFramePr>
          <p:cNvPr id="6" name="Γράφημα 5"/>
          <p:cNvGraphicFramePr/>
          <p:nvPr>
            <p:extLst>
              <p:ext uri="{D42A27DB-BD31-4B8C-83A1-F6EECF244321}">
                <p14:modId xmlns:p14="http://schemas.microsoft.com/office/powerpoint/2010/main" val="3257260695"/>
              </p:ext>
            </p:extLst>
          </p:nvPr>
        </p:nvGraphicFramePr>
        <p:xfrm>
          <a:off x="0" y="1752599"/>
          <a:ext cx="46482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8143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1325562"/>
          </a:xfrm>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a:t>3.</a:t>
            </a:r>
            <a:r>
              <a:rPr lang="sl-SI" sz="3200" dirty="0"/>
              <a:t> </a:t>
            </a:r>
            <a:r>
              <a:rPr lang="sl-SI" sz="3200" b="1" dirty="0"/>
              <a:t>I feel confident about cooperating with my classmates and working in a team on different tasks.</a:t>
            </a:r>
            <a:endParaRPr lang="en-US" sz="3200" dirty="0"/>
          </a:p>
        </p:txBody>
      </p:sp>
      <p:sp>
        <p:nvSpPr>
          <p:cNvPr id="20483" name="Content Placeholder 3"/>
          <p:cNvSpPr>
            <a:spLocks noGrp="1"/>
          </p:cNvSpPr>
          <p:nvPr>
            <p:ph sz="half" idx="2"/>
          </p:nvPr>
        </p:nvSpPr>
        <p:spPr>
          <a:xfrm>
            <a:off x="5029200" y="1600200"/>
            <a:ext cx="3657600" cy="5105400"/>
          </a:xfrm>
        </p:spPr>
        <p:txBody>
          <a:bodyPr/>
          <a:lstStyle/>
          <a:p>
            <a:pPr marL="0" indent="0" eaLnBrk="1" hangingPunct="1">
              <a:buNone/>
            </a:pPr>
            <a:r>
              <a:rPr lang="en-US" sz="2600" dirty="0"/>
              <a:t>Although pupils were already familiar with group work, the project has assisted them in furthering their collaborative skills. They said (</a:t>
            </a:r>
            <a:r>
              <a:rPr lang="en-US" sz="2600" b="1" dirty="0">
                <a:solidFill>
                  <a:srgbClr val="FF0000"/>
                </a:solidFill>
              </a:rPr>
              <a:t>12/24=yes, 10/24=mostly</a:t>
            </a:r>
            <a:r>
              <a:rPr lang="en-US" sz="2600" dirty="0"/>
              <a:t>) they now feel more confident when they have to cooperate with classmates, working in groups or in pairs.</a:t>
            </a:r>
          </a:p>
        </p:txBody>
      </p:sp>
      <p:graphicFrame>
        <p:nvGraphicFramePr>
          <p:cNvPr id="6" name="Γράφημα 5"/>
          <p:cNvGraphicFramePr/>
          <p:nvPr>
            <p:extLst>
              <p:ext uri="{D42A27DB-BD31-4B8C-83A1-F6EECF244321}">
                <p14:modId xmlns:p14="http://schemas.microsoft.com/office/powerpoint/2010/main" val="520418138"/>
              </p:ext>
            </p:extLst>
          </p:nvPr>
        </p:nvGraphicFramePr>
        <p:xfrm>
          <a:off x="0" y="1752600"/>
          <a:ext cx="45720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012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a:t>4. </a:t>
            </a:r>
            <a:r>
              <a:rPr lang="sl-SI" sz="3200" b="1" dirty="0"/>
              <a:t>I can see where there is room for</a:t>
            </a:r>
            <a:r>
              <a:rPr lang="en-US" sz="3200" b="1" dirty="0"/>
              <a:t> </a:t>
            </a:r>
            <a:r>
              <a:rPr lang="sl-SI" sz="3200" b="1" dirty="0"/>
              <a:t>improvement in my knowledge.</a:t>
            </a:r>
            <a:endParaRPr lang="en-US" sz="3200" dirty="0"/>
          </a:p>
        </p:txBody>
      </p:sp>
      <p:sp>
        <p:nvSpPr>
          <p:cNvPr id="21507" name="Content Placeholder 3"/>
          <p:cNvSpPr>
            <a:spLocks noGrp="1"/>
          </p:cNvSpPr>
          <p:nvPr>
            <p:ph sz="half" idx="2"/>
          </p:nvPr>
        </p:nvSpPr>
        <p:spPr>
          <a:xfrm>
            <a:off x="5029200" y="1600200"/>
            <a:ext cx="3657600" cy="5105400"/>
          </a:xfrm>
        </p:spPr>
        <p:txBody>
          <a:bodyPr/>
          <a:lstStyle/>
          <a:p>
            <a:pPr marL="0" indent="0" eaLnBrk="1" hangingPunct="1">
              <a:buNone/>
            </a:pPr>
            <a:r>
              <a:rPr lang="en-US" sz="3200" dirty="0"/>
              <a:t>Again </a:t>
            </a:r>
            <a:r>
              <a:rPr lang="en-US" sz="3000" dirty="0"/>
              <a:t>the majority (</a:t>
            </a:r>
            <a:r>
              <a:rPr lang="en-US" sz="3000" b="1" dirty="0">
                <a:solidFill>
                  <a:srgbClr val="FF0000"/>
                </a:solidFill>
              </a:rPr>
              <a:t>12/2</a:t>
            </a:r>
            <a:r>
              <a:rPr lang="el-GR" sz="3000" b="1" dirty="0">
                <a:solidFill>
                  <a:srgbClr val="FF0000"/>
                </a:solidFill>
              </a:rPr>
              <a:t>4</a:t>
            </a:r>
            <a:r>
              <a:rPr lang="en-US" sz="3000" b="1" dirty="0">
                <a:solidFill>
                  <a:srgbClr val="FF0000"/>
                </a:solidFill>
              </a:rPr>
              <a:t>= yes, 8/24=mostly</a:t>
            </a:r>
            <a:r>
              <a:rPr lang="en-US" sz="3000" dirty="0"/>
              <a:t>)</a:t>
            </a:r>
            <a:r>
              <a:rPr lang="en-US" sz="3000" b="1" dirty="0">
                <a:solidFill>
                  <a:srgbClr val="FF0000"/>
                </a:solidFill>
              </a:rPr>
              <a:t> </a:t>
            </a:r>
            <a:r>
              <a:rPr lang="en-US" sz="3000" dirty="0"/>
              <a:t>of</a:t>
            </a:r>
            <a:r>
              <a:rPr lang="en-US" sz="3000" dirty="0">
                <a:solidFill>
                  <a:srgbClr val="FF0000"/>
                </a:solidFill>
              </a:rPr>
              <a:t> </a:t>
            </a:r>
            <a:r>
              <a:rPr lang="en-US" sz="3000" b="1" dirty="0">
                <a:solidFill>
                  <a:srgbClr val="FF0000"/>
                </a:solidFill>
              </a:rPr>
              <a:t> </a:t>
            </a:r>
            <a:r>
              <a:rPr lang="en-US" sz="3200" dirty="0"/>
              <a:t>pupils were enabled to self-assess themselves, evaluate their progress and trace the areas in need of improvement.</a:t>
            </a:r>
          </a:p>
        </p:txBody>
      </p:sp>
      <p:graphicFrame>
        <p:nvGraphicFramePr>
          <p:cNvPr id="6" name="Γράφημα 5"/>
          <p:cNvGraphicFramePr/>
          <p:nvPr>
            <p:extLst>
              <p:ext uri="{D42A27DB-BD31-4B8C-83A1-F6EECF244321}">
                <p14:modId xmlns:p14="http://schemas.microsoft.com/office/powerpoint/2010/main" val="3469221474"/>
              </p:ext>
            </p:extLst>
          </p:nvPr>
        </p:nvGraphicFramePr>
        <p:xfrm>
          <a:off x="0" y="1524000"/>
          <a:ext cx="42672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253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a:t>5. </a:t>
            </a:r>
            <a:r>
              <a:rPr lang="sl-SI" sz="3200" b="1" dirty="0"/>
              <a:t>I see the need for improving my foreign language skills.</a:t>
            </a:r>
            <a:endParaRPr lang="en-US" sz="3200" dirty="0"/>
          </a:p>
        </p:txBody>
      </p:sp>
      <p:sp>
        <p:nvSpPr>
          <p:cNvPr id="22531" name="Content Placeholder 3"/>
          <p:cNvSpPr>
            <a:spLocks noGrp="1"/>
          </p:cNvSpPr>
          <p:nvPr>
            <p:ph sz="half" idx="2"/>
          </p:nvPr>
        </p:nvSpPr>
        <p:spPr>
          <a:xfrm>
            <a:off x="4953000" y="1600200"/>
            <a:ext cx="3733800" cy="4525963"/>
          </a:xfrm>
        </p:spPr>
        <p:txBody>
          <a:bodyPr/>
          <a:lstStyle/>
          <a:p>
            <a:pPr marL="0" indent="0" eaLnBrk="1" hangingPunct="1">
              <a:buNone/>
            </a:pPr>
            <a:r>
              <a:rPr lang="en-US" dirty="0"/>
              <a:t>A great number of pupils (</a:t>
            </a:r>
            <a:r>
              <a:rPr lang="en-US" b="1" dirty="0">
                <a:solidFill>
                  <a:srgbClr val="FF0000"/>
                </a:solidFill>
              </a:rPr>
              <a:t>15/24=yes, 4/24=mostly</a:t>
            </a:r>
            <a:r>
              <a:rPr lang="en-US" dirty="0"/>
              <a:t>),</a:t>
            </a:r>
            <a:r>
              <a:rPr lang="en-US" b="1" dirty="0">
                <a:solidFill>
                  <a:srgbClr val="FF0000"/>
                </a:solidFill>
              </a:rPr>
              <a:t>  </a:t>
            </a:r>
            <a:r>
              <a:rPr lang="en-US" dirty="0"/>
              <a:t>argued for the need for improving their </a:t>
            </a:r>
            <a:r>
              <a:rPr lang="en-US" dirty="0" err="1"/>
              <a:t>E.F</a:t>
            </a:r>
            <a:r>
              <a:rPr lang="en-US" dirty="0"/>
              <a:t>. L. skills and especially their productive skills &amp; subskills.</a:t>
            </a:r>
          </a:p>
        </p:txBody>
      </p:sp>
      <p:graphicFrame>
        <p:nvGraphicFramePr>
          <p:cNvPr id="6" name="Γράφημα 5"/>
          <p:cNvGraphicFramePr/>
          <p:nvPr>
            <p:extLst>
              <p:ext uri="{D42A27DB-BD31-4B8C-83A1-F6EECF244321}">
                <p14:modId xmlns:p14="http://schemas.microsoft.com/office/powerpoint/2010/main" val="3180953809"/>
              </p:ext>
            </p:extLst>
          </p:nvPr>
        </p:nvGraphicFramePr>
        <p:xfrm>
          <a:off x="0" y="1676399"/>
          <a:ext cx="4495800" cy="4449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493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600" b="1" dirty="0"/>
              <a:t>6. </a:t>
            </a:r>
            <a:r>
              <a:rPr lang="sl-SI" sz="3600" b="1" dirty="0"/>
              <a:t> </a:t>
            </a:r>
            <a:r>
              <a:rPr lang="en-US" sz="3600" b="1" dirty="0"/>
              <a:t>I </a:t>
            </a:r>
            <a:r>
              <a:rPr lang="sl-SI" sz="3600" b="1" dirty="0"/>
              <a:t>think it is important to keep learning new things, even in adult life.</a:t>
            </a:r>
            <a:endParaRPr lang="en-US" sz="3600" dirty="0"/>
          </a:p>
        </p:txBody>
      </p:sp>
      <p:sp>
        <p:nvSpPr>
          <p:cNvPr id="23555" name="Content Placeholder 3"/>
          <p:cNvSpPr>
            <a:spLocks noGrp="1"/>
          </p:cNvSpPr>
          <p:nvPr>
            <p:ph sz="half" idx="2"/>
          </p:nvPr>
        </p:nvSpPr>
        <p:spPr>
          <a:xfrm>
            <a:off x="4953000" y="1600200"/>
            <a:ext cx="3733800" cy="4525963"/>
          </a:xfrm>
        </p:spPr>
        <p:txBody>
          <a:bodyPr/>
          <a:lstStyle/>
          <a:p>
            <a:pPr marL="0" indent="0" eaLnBrk="1" hangingPunct="1">
              <a:buNone/>
            </a:pPr>
            <a:r>
              <a:rPr lang="en-US" b="1" dirty="0">
                <a:solidFill>
                  <a:srgbClr val="FF0000"/>
                </a:solidFill>
              </a:rPr>
              <a:t>18/2</a:t>
            </a:r>
            <a:r>
              <a:rPr lang="el-GR" b="1" dirty="0">
                <a:solidFill>
                  <a:srgbClr val="FF0000"/>
                </a:solidFill>
              </a:rPr>
              <a:t>4</a:t>
            </a:r>
            <a:r>
              <a:rPr lang="en-US" dirty="0"/>
              <a:t> students agree on the importance of keeping learning new things. Carrying out those tasks with alternative teaching/ learning methods  has raised their level of motivation with regards to long-life learning.</a:t>
            </a:r>
          </a:p>
        </p:txBody>
      </p:sp>
      <p:graphicFrame>
        <p:nvGraphicFramePr>
          <p:cNvPr id="6" name="Γράφημα 5"/>
          <p:cNvGraphicFramePr/>
          <p:nvPr>
            <p:extLst>
              <p:ext uri="{D42A27DB-BD31-4B8C-83A1-F6EECF244321}">
                <p14:modId xmlns:p14="http://schemas.microsoft.com/office/powerpoint/2010/main" val="3411709662"/>
              </p:ext>
            </p:extLst>
          </p:nvPr>
        </p:nvGraphicFramePr>
        <p:xfrm>
          <a:off x="0" y="1637144"/>
          <a:ext cx="4572000" cy="43826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7065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200" b="1" dirty="0"/>
              <a:t>7. I </a:t>
            </a:r>
            <a:r>
              <a:rPr lang="sl-SI" sz="3200" b="1" dirty="0"/>
              <a:t>am going to stay in touch with </a:t>
            </a:r>
            <a:r>
              <a:rPr lang="en-US" sz="3200" b="1" dirty="0"/>
              <a:t>some </a:t>
            </a:r>
            <a:r>
              <a:rPr lang="sl-SI" sz="3200" b="1" dirty="0"/>
              <a:t>children from other countries.</a:t>
            </a:r>
            <a:endParaRPr lang="en-US" sz="3200" dirty="0"/>
          </a:p>
        </p:txBody>
      </p:sp>
      <p:sp>
        <p:nvSpPr>
          <p:cNvPr id="24579" name="Content Placeholder 3"/>
          <p:cNvSpPr>
            <a:spLocks noGrp="1"/>
          </p:cNvSpPr>
          <p:nvPr>
            <p:ph sz="half" idx="2"/>
          </p:nvPr>
        </p:nvSpPr>
        <p:spPr>
          <a:xfrm>
            <a:off x="5105400" y="1600200"/>
            <a:ext cx="3581400" cy="5029200"/>
          </a:xfrm>
        </p:spPr>
        <p:txBody>
          <a:bodyPr/>
          <a:lstStyle/>
          <a:p>
            <a:pPr marL="0" indent="0" eaLnBrk="1" hangingPunct="1">
              <a:buNone/>
            </a:pPr>
            <a:r>
              <a:rPr lang="en-US" sz="3200" dirty="0"/>
              <a:t>Quite many pupils (</a:t>
            </a:r>
            <a:r>
              <a:rPr lang="en-US" sz="3200" b="1" dirty="0">
                <a:solidFill>
                  <a:srgbClr val="FF0000"/>
                </a:solidFill>
              </a:rPr>
              <a:t>19/24=yes, 3/24=mostly</a:t>
            </a:r>
            <a:r>
              <a:rPr lang="en-US" sz="3200" dirty="0"/>
              <a:t>) expressed their desire to keep in touch with their partners. Especially those who have already been given hospitality.</a:t>
            </a:r>
          </a:p>
        </p:txBody>
      </p:sp>
      <p:graphicFrame>
        <p:nvGraphicFramePr>
          <p:cNvPr id="6" name="Γράφημα 5"/>
          <p:cNvGraphicFramePr/>
          <p:nvPr>
            <p:extLst>
              <p:ext uri="{D42A27DB-BD31-4B8C-83A1-F6EECF244321}">
                <p14:modId xmlns:p14="http://schemas.microsoft.com/office/powerpoint/2010/main" val="2308950431"/>
              </p:ext>
            </p:extLst>
          </p:nvPr>
        </p:nvGraphicFramePr>
        <p:xfrm>
          <a:off x="0" y="1752600"/>
          <a:ext cx="44196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003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eaLnBrk="1" hangingPunct="1"/>
            <a:r>
              <a:rPr lang="en-US" sz="3600" b="1" dirty="0"/>
              <a:t>8. </a:t>
            </a:r>
            <a:r>
              <a:rPr lang="sl-SI" sz="3600" b="1" dirty="0"/>
              <a:t>I would like to work again on a cooperation project.</a:t>
            </a:r>
            <a:endParaRPr lang="en-US" sz="3600" dirty="0"/>
          </a:p>
        </p:txBody>
      </p:sp>
      <p:sp>
        <p:nvSpPr>
          <p:cNvPr id="4" name="Content Placeholder 3"/>
          <p:cNvSpPr>
            <a:spLocks noGrp="1"/>
          </p:cNvSpPr>
          <p:nvPr>
            <p:ph sz="half" idx="2"/>
          </p:nvPr>
        </p:nvSpPr>
        <p:spPr>
          <a:xfrm>
            <a:off x="4800600" y="1600200"/>
            <a:ext cx="3886200" cy="4525963"/>
          </a:xfrm>
        </p:spPr>
        <p:txBody>
          <a:bodyPr rtlCol="0">
            <a:normAutofit fontScale="92500"/>
          </a:bodyPr>
          <a:lstStyle/>
          <a:p>
            <a:pPr marL="0" indent="0" eaLnBrk="1" fontAlgn="auto" hangingPunct="1">
              <a:spcAft>
                <a:spcPts val="0"/>
              </a:spcAft>
              <a:buNone/>
              <a:defRPr/>
            </a:pPr>
            <a:r>
              <a:rPr lang="en-US" dirty="0"/>
              <a:t>The majority of pupils (</a:t>
            </a:r>
            <a:r>
              <a:rPr lang="en-US" b="1" dirty="0">
                <a:solidFill>
                  <a:srgbClr val="FF0000"/>
                </a:solidFill>
              </a:rPr>
              <a:t>20/24</a:t>
            </a:r>
            <a:r>
              <a:rPr lang="en-US" dirty="0"/>
              <a:t>)</a:t>
            </a:r>
            <a:r>
              <a:rPr lang="en-US" b="1" dirty="0">
                <a:solidFill>
                  <a:srgbClr val="FF0000"/>
                </a:solidFill>
              </a:rPr>
              <a:t> </a:t>
            </a:r>
            <a:r>
              <a:rPr lang="en-US" dirty="0"/>
              <a:t>are keen on being involved in such a project again. Every time we had to perform an Erasmus task they were so excited that they even negotiated with their mainstream teacher the extension of  the time allotted for the completion of the task.</a:t>
            </a:r>
          </a:p>
        </p:txBody>
      </p:sp>
      <p:graphicFrame>
        <p:nvGraphicFramePr>
          <p:cNvPr id="7" name="Γράφημα 6"/>
          <p:cNvGraphicFramePr/>
          <p:nvPr>
            <p:extLst>
              <p:ext uri="{D42A27DB-BD31-4B8C-83A1-F6EECF244321}">
                <p14:modId xmlns:p14="http://schemas.microsoft.com/office/powerpoint/2010/main" val="1971416049"/>
              </p:ext>
            </p:extLst>
          </p:nvPr>
        </p:nvGraphicFramePr>
        <p:xfrm>
          <a:off x="0" y="1666081"/>
          <a:ext cx="4419600" cy="439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575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HHHHHHHHHHHHHHH.jpg"/>
          <p:cNvPicPr>
            <a:picLocks noGrp="1" noChangeAspect="1"/>
          </p:cNvPicPr>
          <p:nvPr>
            <p:ph idx="1"/>
          </p:nvPr>
        </p:nvPicPr>
        <p:blipFill>
          <a:blip r:embed="rId2" cstate="print"/>
          <a:stretch>
            <a:fillRect/>
          </a:stretch>
        </p:blipFill>
        <p:spPr>
          <a:xfrm>
            <a:off x="762000" y="990600"/>
            <a:ext cx="7854330" cy="4419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b="1" dirty="0">
                <a:solidFill>
                  <a:srgbClr val="FF0000"/>
                </a:solidFill>
              </a:rPr>
              <a:t>END OF YEAR EVALUATION</a:t>
            </a:r>
            <a:endParaRPr lang="en-US" dirty="0"/>
          </a:p>
        </p:txBody>
      </p:sp>
      <p:pic>
        <p:nvPicPr>
          <p:cNvPr id="3" name="Θέση περιεχομένου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eaLnBrk="1" fontAlgn="auto" hangingPunct="1">
              <a:spcAft>
                <a:spcPts val="0"/>
              </a:spcAft>
              <a:defRPr/>
            </a:pPr>
            <a:r>
              <a:rPr lang="en-US" sz="6600" b="1" dirty="0"/>
              <a:t> </a:t>
            </a:r>
            <a:r>
              <a:rPr lang="sl-SI" sz="6600" b="1" dirty="0"/>
              <a:t>Parents</a:t>
            </a:r>
            <a:r>
              <a:rPr lang="en-US" sz="6600" b="1" dirty="0"/>
              <a:t>-24</a:t>
            </a:r>
            <a:endParaRPr lang="en-US" sz="6600" dirty="0"/>
          </a:p>
        </p:txBody>
      </p:sp>
      <p:pic>
        <p:nvPicPr>
          <p:cNvPr id="10243" name="Content Placeholder 4" descr="parents enaaaa.png"/>
          <p:cNvPicPr>
            <a:picLocks noGrp="1" noChangeAspect="1"/>
          </p:cNvPicPr>
          <p:nvPr>
            <p:ph sz="half" idx="1"/>
          </p:nvPr>
        </p:nvPicPr>
        <p:blipFill>
          <a:blip r:embed="rId2" cstate="print"/>
          <a:srcRect/>
          <a:stretch>
            <a:fillRect/>
          </a:stretch>
        </p:blipFill>
        <p:spPr>
          <a:xfrm>
            <a:off x="228600" y="1676400"/>
            <a:ext cx="4267200" cy="4910138"/>
          </a:xfrm>
        </p:spPr>
      </p:pic>
      <p:sp>
        <p:nvSpPr>
          <p:cNvPr id="4" name="Content Placeholder 3"/>
          <p:cNvSpPr>
            <a:spLocks noGrp="1"/>
          </p:cNvSpPr>
          <p:nvPr>
            <p:ph sz="half" idx="2"/>
          </p:nvPr>
        </p:nvSpPr>
        <p:spPr>
          <a:xfrm>
            <a:off x="4648200" y="1600200"/>
            <a:ext cx="4114800" cy="4876800"/>
          </a:xfrm>
        </p:spPr>
        <p:style>
          <a:lnRef idx="0">
            <a:schemeClr val="accent3"/>
          </a:lnRef>
          <a:fillRef idx="3">
            <a:schemeClr val="accent3"/>
          </a:fillRef>
          <a:effectRef idx="3">
            <a:schemeClr val="accent3"/>
          </a:effectRef>
          <a:fontRef idx="minor">
            <a:schemeClr val="lt1"/>
          </a:fontRef>
        </p:style>
        <p:txBody>
          <a:bodyPr rtlCol="0">
            <a:normAutofit/>
          </a:bodyPr>
          <a:lstStyle/>
          <a:p>
            <a:pPr eaLnBrk="1" fontAlgn="auto" hangingPunct="1">
              <a:spcAft>
                <a:spcPts val="0"/>
              </a:spcAft>
              <a:buFont typeface="Arial" pitchFamily="34" charset="0"/>
              <a:buChar char="•"/>
              <a:defRPr/>
            </a:pPr>
            <a:r>
              <a:rPr lang="sl-SI" sz="6000" b="1" dirty="0"/>
              <a:t>Impact Evaluation Form</a:t>
            </a:r>
            <a:endParaRPr lang="en-US" sz="6000" dirty="0"/>
          </a:p>
          <a:p>
            <a:pPr eaLnBrk="1" fontAlgn="auto" hangingPunct="1">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a:t>1.</a:t>
            </a:r>
            <a:r>
              <a:rPr lang="sl-SI" sz="2800" b="1" dirty="0"/>
              <a:t>I think that after participating in the project my child is more interested in learning in general.</a:t>
            </a:r>
            <a:endParaRPr lang="en-US" sz="2800" dirty="0"/>
          </a:p>
        </p:txBody>
      </p:sp>
      <p:sp>
        <p:nvSpPr>
          <p:cNvPr id="4" name="Content Placeholder 3"/>
          <p:cNvSpPr>
            <a:spLocks noGrp="1"/>
          </p:cNvSpPr>
          <p:nvPr>
            <p:ph sz="half" idx="2"/>
          </p:nvPr>
        </p:nvSpPr>
        <p:spPr/>
        <p:txBody>
          <a:bodyPr rtlCol="0">
            <a:normAutofit/>
          </a:bodyPr>
          <a:lstStyle/>
          <a:p>
            <a:pPr eaLnBrk="1" fontAlgn="auto" hangingPunct="1">
              <a:spcAft>
                <a:spcPts val="0"/>
              </a:spcAft>
              <a:buFont typeface="Arial" pitchFamily="34" charset="0"/>
              <a:buChar char="•"/>
              <a:defRPr/>
            </a:pPr>
            <a:r>
              <a:rPr lang="en-US" dirty="0"/>
              <a:t>This graph depicts that parents’ view is almost evenly divided between “</a:t>
            </a:r>
            <a:r>
              <a:rPr lang="en-US" b="1" dirty="0">
                <a:solidFill>
                  <a:srgbClr val="FF0000"/>
                </a:solidFill>
              </a:rPr>
              <a:t>Mostly 14</a:t>
            </a:r>
            <a:r>
              <a:rPr lang="en-US" b="1" dirty="0"/>
              <a:t>” </a:t>
            </a:r>
            <a:r>
              <a:rPr lang="en-US" i="1" dirty="0"/>
              <a:t>&amp;</a:t>
            </a:r>
            <a:r>
              <a:rPr lang="en-US" b="1" dirty="0"/>
              <a:t> “</a:t>
            </a:r>
            <a:r>
              <a:rPr lang="en-US" b="1" dirty="0">
                <a:solidFill>
                  <a:srgbClr val="FF0000"/>
                </a:solidFill>
              </a:rPr>
              <a:t>Yes 10</a:t>
            </a:r>
            <a:r>
              <a:rPr lang="en-US" dirty="0"/>
              <a:t>”.</a:t>
            </a:r>
          </a:p>
          <a:p>
            <a:pPr eaLnBrk="1" fontAlgn="auto" hangingPunct="1">
              <a:spcAft>
                <a:spcPts val="0"/>
              </a:spcAft>
              <a:buFont typeface="Arial" pitchFamily="34" charset="0"/>
              <a:buChar char="•"/>
              <a:defRPr/>
            </a:pPr>
            <a:r>
              <a:rPr lang="en-US" dirty="0"/>
              <a:t>Hence, they regard their child’s involvement with the  project has been  really helpful and encouraged them towards learning.</a:t>
            </a:r>
            <a:endParaRPr lang="el-GR" dirty="0"/>
          </a:p>
        </p:txBody>
      </p:sp>
      <p:graphicFrame>
        <p:nvGraphicFramePr>
          <p:cNvPr id="7" name="Γράφημα 6"/>
          <p:cNvGraphicFramePr/>
          <p:nvPr>
            <p:extLst>
              <p:ext uri="{D42A27DB-BD31-4B8C-83A1-F6EECF244321}">
                <p14:modId xmlns:p14="http://schemas.microsoft.com/office/powerpoint/2010/main" val="3842701401"/>
              </p:ext>
            </p:extLst>
          </p:nvPr>
        </p:nvGraphicFramePr>
        <p:xfrm>
          <a:off x="0" y="1600199"/>
          <a:ext cx="441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a:t>2. </a:t>
            </a:r>
            <a:r>
              <a:rPr lang="sl-SI" sz="2800" b="1" dirty="0"/>
              <a:t>I think that after participating in the project my child's motivation to learn foreign languages has increased.</a:t>
            </a:r>
            <a:endParaRPr lang="en-US" sz="2800" dirty="0"/>
          </a:p>
        </p:txBody>
      </p:sp>
      <p:sp>
        <p:nvSpPr>
          <p:cNvPr id="12291" name="Content Placeholder 3"/>
          <p:cNvSpPr>
            <a:spLocks noGrp="1"/>
          </p:cNvSpPr>
          <p:nvPr>
            <p:ph sz="half" idx="2"/>
          </p:nvPr>
        </p:nvSpPr>
        <p:spPr/>
        <p:txBody>
          <a:bodyPr/>
          <a:lstStyle/>
          <a:p>
            <a:pPr marL="0" indent="0" eaLnBrk="1" hangingPunct="1">
              <a:buNone/>
            </a:pPr>
            <a:r>
              <a:rPr lang="en-US" dirty="0"/>
              <a:t>As for motivation, </a:t>
            </a:r>
            <a:r>
              <a:rPr lang="en-US" b="1" dirty="0">
                <a:solidFill>
                  <a:srgbClr val="FF0000"/>
                </a:solidFill>
              </a:rPr>
              <a:t>16/24</a:t>
            </a:r>
            <a:r>
              <a:rPr lang="en-US" dirty="0"/>
              <a:t> consider that their child’s engagement with the particular project has helped increase their motivation towards learning </a:t>
            </a:r>
            <a:r>
              <a:rPr lang="en-US" dirty="0" err="1"/>
              <a:t>F.L</a:t>
            </a:r>
            <a:r>
              <a:rPr lang="en-US" dirty="0">
                <a:solidFill>
                  <a:srgbClr val="FF0000"/>
                </a:solidFill>
              </a:rPr>
              <a:t>., 6</a:t>
            </a:r>
            <a:r>
              <a:rPr lang="en-US" dirty="0"/>
              <a:t> think it helped </a:t>
            </a:r>
            <a:r>
              <a:rPr lang="en-US" dirty="0">
                <a:solidFill>
                  <a:srgbClr val="FF0000"/>
                </a:solidFill>
              </a:rPr>
              <a:t>a little</a:t>
            </a:r>
            <a:r>
              <a:rPr lang="en-US" dirty="0"/>
              <a:t>, whereas </a:t>
            </a:r>
            <a:r>
              <a:rPr lang="en-US" dirty="0">
                <a:solidFill>
                  <a:srgbClr val="FF0000"/>
                </a:solidFill>
              </a:rPr>
              <a:t>2</a:t>
            </a:r>
            <a:r>
              <a:rPr lang="en-US" dirty="0"/>
              <a:t> responded </a:t>
            </a:r>
            <a:r>
              <a:rPr lang="en-US" dirty="0">
                <a:solidFill>
                  <a:srgbClr val="FF0000"/>
                </a:solidFill>
              </a:rPr>
              <a:t>negatively</a:t>
            </a:r>
            <a:r>
              <a:rPr lang="en-US" dirty="0"/>
              <a:t>.</a:t>
            </a:r>
          </a:p>
        </p:txBody>
      </p:sp>
      <p:graphicFrame>
        <p:nvGraphicFramePr>
          <p:cNvPr id="6" name="Γράφημα 5"/>
          <p:cNvGraphicFramePr/>
          <p:nvPr>
            <p:extLst>
              <p:ext uri="{D42A27DB-BD31-4B8C-83A1-F6EECF244321}">
                <p14:modId xmlns:p14="http://schemas.microsoft.com/office/powerpoint/2010/main" val="94789632"/>
              </p:ext>
            </p:extLst>
          </p:nvPr>
        </p:nvGraphicFramePr>
        <p:xfrm>
          <a:off x="0" y="1600200"/>
          <a:ext cx="41910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655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a:t>3. </a:t>
            </a:r>
            <a:r>
              <a:rPr lang="sl-SI" sz="2800" b="1" dirty="0"/>
              <a:t>I think that my child's self-confidence and self-esteem has been increased as a result of participating in this project.</a:t>
            </a:r>
            <a:endParaRPr lang="en-US" sz="2800" dirty="0"/>
          </a:p>
        </p:txBody>
      </p:sp>
      <p:sp>
        <p:nvSpPr>
          <p:cNvPr id="4" name="Content Placeholder 3"/>
          <p:cNvSpPr>
            <a:spLocks noGrp="1"/>
          </p:cNvSpPr>
          <p:nvPr>
            <p:ph sz="half" idx="2"/>
          </p:nvPr>
        </p:nvSpPr>
        <p:spPr/>
        <p:txBody>
          <a:bodyPr rtlCol="0">
            <a:normAutofit fontScale="92500" lnSpcReduction="10000"/>
          </a:bodyPr>
          <a:lstStyle/>
          <a:p>
            <a:pPr marL="0" indent="0" eaLnBrk="1" fontAlgn="auto" hangingPunct="1">
              <a:spcAft>
                <a:spcPts val="0"/>
              </a:spcAft>
              <a:buNone/>
              <a:defRPr/>
            </a:pPr>
            <a:r>
              <a:rPr lang="en-US" sz="3200" dirty="0"/>
              <a:t>Project participation seems to have also enhanced their kids’ self-esteem </a:t>
            </a:r>
            <a:r>
              <a:rPr lang="en-US" sz="3200" b="1" dirty="0">
                <a:solidFill>
                  <a:srgbClr val="FF0000"/>
                </a:solidFill>
              </a:rPr>
              <a:t>(16/24=yes, 4=mostly). </a:t>
            </a:r>
            <a:r>
              <a:rPr lang="en-US" sz="3200" dirty="0"/>
              <a:t>They agreed that the alternative teaching/learning methods helped them experiment with the language and take risks.</a:t>
            </a:r>
          </a:p>
        </p:txBody>
      </p:sp>
      <p:graphicFrame>
        <p:nvGraphicFramePr>
          <p:cNvPr id="7" name="Γράφημα 6"/>
          <p:cNvGraphicFramePr/>
          <p:nvPr>
            <p:extLst>
              <p:ext uri="{D42A27DB-BD31-4B8C-83A1-F6EECF244321}">
                <p14:modId xmlns:p14="http://schemas.microsoft.com/office/powerpoint/2010/main" val="1470272709"/>
              </p:ext>
            </p:extLst>
          </p:nvPr>
        </p:nvGraphicFramePr>
        <p:xfrm>
          <a:off x="-4617" y="1676399"/>
          <a:ext cx="4195618" cy="44497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3100" b="1" dirty="0"/>
              <a:t>4. </a:t>
            </a:r>
            <a:r>
              <a:rPr lang="sl-SI" sz="3100" b="1" dirty="0"/>
              <a:t>I think that this project was an important part of this year school educational offer.</a:t>
            </a:r>
            <a:endParaRPr lang="en-US" sz="3100" dirty="0"/>
          </a:p>
        </p:txBody>
      </p:sp>
      <p:sp>
        <p:nvSpPr>
          <p:cNvPr id="14339" name="Content Placeholder 3"/>
          <p:cNvSpPr>
            <a:spLocks noGrp="1"/>
          </p:cNvSpPr>
          <p:nvPr>
            <p:ph sz="half" idx="2"/>
          </p:nvPr>
        </p:nvSpPr>
        <p:spPr/>
        <p:txBody>
          <a:bodyPr/>
          <a:lstStyle/>
          <a:p>
            <a:pPr eaLnBrk="1" hangingPunct="1">
              <a:buFont typeface="Arial" charset="0"/>
              <a:buNone/>
            </a:pPr>
            <a:r>
              <a:rPr lang="en-US" sz="2400" dirty="0"/>
              <a:t>     </a:t>
            </a:r>
            <a:r>
              <a:rPr lang="en-US" sz="2400" b="1" dirty="0">
                <a:solidFill>
                  <a:srgbClr val="FF0000"/>
                </a:solidFill>
              </a:rPr>
              <a:t>18/24</a:t>
            </a:r>
            <a:r>
              <a:rPr lang="en-US" dirty="0"/>
              <a:t> </a:t>
            </a:r>
            <a:r>
              <a:rPr lang="en-US" sz="2400" dirty="0"/>
              <a:t>parents believe that the particular project has been an essential educational offer. They realized that  going further &amp; beyond the curriculum and bringing about such syllabus novelties their children are strong candidates for becoming autonomous learners.</a:t>
            </a:r>
          </a:p>
        </p:txBody>
      </p:sp>
      <p:graphicFrame>
        <p:nvGraphicFramePr>
          <p:cNvPr id="6" name="Γράφημα 5"/>
          <p:cNvGraphicFramePr/>
          <p:nvPr>
            <p:extLst>
              <p:ext uri="{D42A27DB-BD31-4B8C-83A1-F6EECF244321}">
                <p14:modId xmlns:p14="http://schemas.microsoft.com/office/powerpoint/2010/main" val="3833834378"/>
              </p:ext>
            </p:extLst>
          </p:nvPr>
        </p:nvGraphicFramePr>
        <p:xfrm>
          <a:off x="0" y="1565564"/>
          <a:ext cx="4572000" cy="431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13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2800" b="1" dirty="0"/>
              <a:t>5. </a:t>
            </a:r>
            <a:r>
              <a:rPr lang="sl-SI" sz="2800" b="1" dirty="0"/>
              <a:t>I think that the methods of working with students applied in the project should be used more often.</a:t>
            </a:r>
            <a:endParaRPr lang="en-US" sz="2800" dirty="0"/>
          </a:p>
        </p:txBody>
      </p:sp>
      <p:sp>
        <p:nvSpPr>
          <p:cNvPr id="15363" name="Content Placeholder 3"/>
          <p:cNvSpPr>
            <a:spLocks noGrp="1"/>
          </p:cNvSpPr>
          <p:nvPr>
            <p:ph sz="half" idx="2"/>
          </p:nvPr>
        </p:nvSpPr>
        <p:spPr>
          <a:xfrm>
            <a:off x="4953000" y="1600200"/>
            <a:ext cx="3733800" cy="4525963"/>
          </a:xfrm>
        </p:spPr>
        <p:txBody>
          <a:bodyPr/>
          <a:lstStyle/>
          <a:p>
            <a:pPr marL="0" indent="0" eaLnBrk="1" hangingPunct="1">
              <a:buNone/>
            </a:pPr>
            <a:r>
              <a:rPr lang="en-US" dirty="0"/>
              <a:t> Quite many (</a:t>
            </a:r>
            <a:r>
              <a:rPr lang="en-US" b="1" dirty="0">
                <a:solidFill>
                  <a:srgbClr val="FF0000"/>
                </a:solidFill>
              </a:rPr>
              <a:t>20/24</a:t>
            </a:r>
            <a:r>
              <a:rPr lang="en-US" dirty="0"/>
              <a:t>) affirm that the variety of teaching/learning methods applied throughout the project have been really appealing and challenging and thus should be used more frequently.</a:t>
            </a:r>
          </a:p>
        </p:txBody>
      </p:sp>
      <p:graphicFrame>
        <p:nvGraphicFramePr>
          <p:cNvPr id="6" name="Γράφημα 5"/>
          <p:cNvGraphicFramePr/>
          <p:nvPr>
            <p:extLst>
              <p:ext uri="{D42A27DB-BD31-4B8C-83A1-F6EECF244321}">
                <p14:modId xmlns:p14="http://schemas.microsoft.com/office/powerpoint/2010/main" val="733686368"/>
              </p:ext>
            </p:extLst>
          </p:nvPr>
        </p:nvGraphicFramePr>
        <p:xfrm>
          <a:off x="0" y="1524000"/>
          <a:ext cx="4572000" cy="439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156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sz="3200" b="1" dirty="0"/>
              <a:t>6. </a:t>
            </a:r>
            <a:r>
              <a:rPr lang="sl-SI" sz="3200" b="1" dirty="0"/>
              <a:t>I would like my child to work again on a similar cooperation project.</a:t>
            </a:r>
            <a:endParaRPr lang="en-US" sz="3200" dirty="0"/>
          </a:p>
        </p:txBody>
      </p:sp>
      <p:sp>
        <p:nvSpPr>
          <p:cNvPr id="4" name="Content Placeholder 3"/>
          <p:cNvSpPr>
            <a:spLocks noGrp="1"/>
          </p:cNvSpPr>
          <p:nvPr>
            <p:ph sz="half" idx="2"/>
          </p:nvPr>
        </p:nvSpPr>
        <p:spPr>
          <a:xfrm>
            <a:off x="5029200" y="1600200"/>
            <a:ext cx="3657600" cy="4525963"/>
          </a:xfrm>
        </p:spPr>
        <p:txBody>
          <a:bodyPr rtlCol="0">
            <a:normAutofit fontScale="92500" lnSpcReduction="20000"/>
          </a:bodyPr>
          <a:lstStyle/>
          <a:p>
            <a:pPr marL="0" indent="0" eaLnBrk="1" fontAlgn="auto" hangingPunct="1">
              <a:spcAft>
                <a:spcPts val="0"/>
              </a:spcAft>
              <a:buNone/>
              <a:defRPr/>
            </a:pPr>
            <a:r>
              <a:rPr lang="en-US" sz="3200" dirty="0"/>
              <a:t>Here we detect a unanimous positive response. It seems they have realized that such kinds of cooperation allow their children to meet learning challenges which ameliorate the teaching/learning context.</a:t>
            </a:r>
          </a:p>
        </p:txBody>
      </p:sp>
      <p:graphicFrame>
        <p:nvGraphicFramePr>
          <p:cNvPr id="7" name="Γράφημα 6"/>
          <p:cNvGraphicFramePr/>
          <p:nvPr>
            <p:extLst>
              <p:ext uri="{D42A27DB-BD31-4B8C-83A1-F6EECF244321}">
                <p14:modId xmlns:p14="http://schemas.microsoft.com/office/powerpoint/2010/main" val="1650524480"/>
              </p:ext>
            </p:extLst>
          </p:nvPr>
        </p:nvGraphicFramePr>
        <p:xfrm>
          <a:off x="0" y="1600200"/>
          <a:ext cx="4572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4237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710</TotalTime>
  <Words>794</Words>
  <Application>Microsoft Office PowerPoint</Application>
  <PresentationFormat>Προβολή στην οθόνη (4:3)</PresentationFormat>
  <Paragraphs>51</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Office Theme</vt:lpstr>
      <vt:lpstr>PROJECT’S EVALUATION</vt:lpstr>
      <vt:lpstr>END OF YEAR EVALUATION</vt:lpstr>
      <vt:lpstr> Parents-24</vt:lpstr>
      <vt:lpstr>1.I think that after participating in the project my child is more interested in learning in general.</vt:lpstr>
      <vt:lpstr>2. I think that after participating in the project my child's motivation to learn foreign languages has increased.</vt:lpstr>
      <vt:lpstr>3. I think that my child's self-confidence and self-esteem has been increased as a result of participating in this project.</vt:lpstr>
      <vt:lpstr>4. I think that this project was an important part of this year school educational offer.</vt:lpstr>
      <vt:lpstr>5. I think that the methods of working with students applied in the project should be used more often.</vt:lpstr>
      <vt:lpstr>6. I would like my child to work again on a similar cooperation project.</vt:lpstr>
      <vt:lpstr> PUPILS-24</vt:lpstr>
      <vt:lpstr>1. I think that what I learn depends mostly on my own decisions.</vt:lpstr>
      <vt:lpstr>2. I can find and organize information which I need for different tasks.</vt:lpstr>
      <vt:lpstr>3. I feel confident about cooperating with my classmates and working in a team on different tasks.</vt:lpstr>
      <vt:lpstr>4. I can see where there is room for improvement in my knowledge.</vt:lpstr>
      <vt:lpstr>5. I see the need for improving my foreign language skills.</vt:lpstr>
      <vt:lpstr>6.  I think it is important to keep learning new things, even in adult life.</vt:lpstr>
      <vt:lpstr>7. I am going to stay in touch with some children from other countries.</vt:lpstr>
      <vt:lpstr>8. I would like to work again on a cooperation project.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Panagiotis</dc:creator>
  <cp:lastModifiedBy>maraki</cp:lastModifiedBy>
  <cp:revision>202</cp:revision>
  <dcterms:created xsi:type="dcterms:W3CDTF">2015-09-21T15:03:01Z</dcterms:created>
  <dcterms:modified xsi:type="dcterms:W3CDTF">2017-07-19T23:02:59Z</dcterms:modified>
</cp:coreProperties>
</file>